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62" r:id="rId3"/>
    <p:sldId id="264" r:id="rId4"/>
    <p:sldId id="263" r:id="rId5"/>
    <p:sldId id="265" r:id="rId6"/>
    <p:sldId id="266" r:id="rId7"/>
    <p:sldId id="271" r:id="rId8"/>
    <p:sldId id="270" r:id="rId9"/>
    <p:sldId id="273" r:id="rId10"/>
    <p:sldId id="272" r:id="rId11"/>
    <p:sldId id="274" r:id="rId12"/>
    <p:sldId id="278" r:id="rId13"/>
    <p:sldId id="277" r:id="rId14"/>
    <p:sldId id="276" r:id="rId15"/>
    <p:sldId id="275" r:id="rId16"/>
    <p:sldId id="297" r:id="rId17"/>
    <p:sldId id="260" r:id="rId18"/>
    <p:sldId id="288" r:id="rId19"/>
    <p:sldId id="287" r:id="rId20"/>
    <p:sldId id="286" r:id="rId21"/>
    <p:sldId id="285" r:id="rId22"/>
    <p:sldId id="284" r:id="rId23"/>
    <p:sldId id="283" r:id="rId24"/>
    <p:sldId id="282" r:id="rId25"/>
    <p:sldId id="281" r:id="rId26"/>
    <p:sldId id="261" r:id="rId27"/>
    <p:sldId id="289" r:id="rId28"/>
    <p:sldId id="295" r:id="rId29"/>
    <p:sldId id="294" r:id="rId30"/>
    <p:sldId id="293" r:id="rId31"/>
    <p:sldId id="292" r:id="rId32"/>
    <p:sldId id="291" r:id="rId33"/>
    <p:sldId id="290" r:id="rId34"/>
    <p:sldId id="296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82C19-7CC8-4234-8259-7297CCE44928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1442E-237F-4CAB-AB95-1BA622AEEA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442E-237F-4CAB-AB95-1BA622AEEAC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81A7-BFCD-40B4-8C2D-79321AA5B3CC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013A-08D4-4592-AD9F-B8DE12EA62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30548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1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67 million </a:t>
            </a:r>
            <a:r>
              <a:rPr lang="fr-FR" sz="2800" b="1" dirty="0" err="1" smtClean="0">
                <a:solidFill>
                  <a:schemeClr val="tx1"/>
                </a:solidFill>
              </a:rPr>
              <a:t>inhabitants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Music and art </a:t>
            </a:r>
            <a:r>
              <a:rPr lang="fr-FR" b="1" dirty="0" err="1" smtClean="0">
                <a:solidFill>
                  <a:srgbClr val="C00000"/>
                </a:solidFill>
              </a:rPr>
              <a:t>schools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in 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Schools </a:t>
            </a:r>
            <a:r>
              <a:rPr lang="fr-FR" sz="2800" b="1" dirty="0" err="1" smtClean="0">
                <a:solidFill>
                  <a:schemeClr val="tx1"/>
                </a:solidFill>
              </a:rPr>
              <a:t>classified</a:t>
            </a:r>
            <a:r>
              <a:rPr lang="fr-FR" sz="2800" b="1" dirty="0" smtClean="0">
                <a:solidFill>
                  <a:schemeClr val="tx1"/>
                </a:solidFill>
              </a:rPr>
              <a:t> by the State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42 Conservatoires à Rayonnement Régional (CRR)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120 Conservatoires à Rayonnement Départemental (CRD)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380 Conservatoires à Rayonnement Communal (CRC)</a:t>
            </a:r>
          </a:p>
          <a:p>
            <a:pPr lvl="1" algn="l"/>
            <a:endParaRPr lang="fr-FR" sz="20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Other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schools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/>
            <a:r>
              <a:rPr lang="fr-FR" sz="2000" b="1" dirty="0" smtClean="0">
                <a:solidFill>
                  <a:schemeClr val="tx1"/>
                </a:solidFill>
              </a:rPr>
              <a:t>&gt; </a:t>
            </a:r>
            <a:r>
              <a:rPr lang="fr-FR" sz="1800" b="1" dirty="0" smtClean="0">
                <a:solidFill>
                  <a:schemeClr val="tx1"/>
                </a:solidFill>
              </a:rPr>
              <a:t>1500 public </a:t>
            </a:r>
            <a:r>
              <a:rPr lang="fr-FR" sz="1800" b="1" dirty="0" err="1" smtClean="0">
                <a:solidFill>
                  <a:schemeClr val="tx1"/>
                </a:solidFill>
              </a:rPr>
              <a:t>schools</a:t>
            </a:r>
            <a:endParaRPr lang="fr-FR" sz="1800" b="1" dirty="0" smtClean="0">
              <a:solidFill>
                <a:schemeClr val="tx1"/>
              </a:solidFill>
            </a:endParaRPr>
          </a:p>
          <a:p>
            <a:pPr lvl="1" algn="l"/>
            <a:r>
              <a:rPr lang="fr-FR" sz="1800" b="1" dirty="0" smtClean="0">
                <a:solidFill>
                  <a:schemeClr val="tx1"/>
                </a:solidFill>
              </a:rPr>
              <a:t>&gt; 2000 associations</a:t>
            </a:r>
          </a:p>
          <a:p>
            <a:pPr lvl="1" algn="l"/>
            <a:endParaRPr lang="fr-FR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Philippe\Desktop\Conservatoire-de-musique-et-de-danse-Maurice-Ravel-une-310x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93096"/>
            <a:ext cx="3494558" cy="2322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hilippe\Desktop\nice.1466255.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211" y="0"/>
            <a:ext cx="91818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C00000"/>
                </a:solidFill>
              </a:rPr>
              <a:t>FFEA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sz="3100" b="1" dirty="0" smtClean="0">
                <a:solidFill>
                  <a:srgbClr val="C00000"/>
                </a:solidFill>
              </a:rPr>
              <a:t>Fédération Française de l’Enseignement Artistique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0800" cy="396044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Office in the city of </a:t>
            </a:r>
            <a:r>
              <a:rPr lang="fr-FR" sz="2800" b="1" dirty="0" err="1" smtClean="0">
                <a:solidFill>
                  <a:schemeClr val="bg1"/>
                </a:solidFill>
              </a:rPr>
              <a:t>Nizza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hilippe\Desktop\nice.1466255.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211" y="0"/>
            <a:ext cx="91818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C00000"/>
                </a:solidFill>
              </a:rPr>
              <a:t>FFEA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sz="3100" b="1" dirty="0" smtClean="0">
                <a:solidFill>
                  <a:srgbClr val="C00000"/>
                </a:solidFill>
              </a:rPr>
              <a:t>Fédération Française de l’Enseignement Artistique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0800" cy="396044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Office in the city of </a:t>
            </a:r>
            <a:r>
              <a:rPr lang="fr-FR" sz="2800" b="1" dirty="0" err="1" smtClean="0">
                <a:solidFill>
                  <a:schemeClr val="bg1"/>
                </a:solidFill>
              </a:rPr>
              <a:t>Nizza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President</a:t>
            </a:r>
            <a:r>
              <a:rPr lang="fr-FR" sz="2800" b="1" dirty="0" smtClean="0">
                <a:solidFill>
                  <a:srgbClr val="F3FAFF"/>
                </a:solidFill>
              </a:rPr>
              <a:t> : André Peyrègne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3FAFF"/>
                </a:solidFill>
              </a:rPr>
              <a:t> 8 </a:t>
            </a:r>
            <a:r>
              <a:rPr lang="fr-FR" sz="2800" b="1" dirty="0" err="1" smtClean="0">
                <a:solidFill>
                  <a:srgbClr val="F3FAFF"/>
                </a:solidFill>
              </a:rPr>
              <a:t>Board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members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hilippe\Desktop\nice.1466255.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211" y="0"/>
            <a:ext cx="91818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C00000"/>
                </a:solidFill>
              </a:rPr>
              <a:t>FFEA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sz="3100" b="1" dirty="0" smtClean="0">
                <a:solidFill>
                  <a:srgbClr val="C00000"/>
                </a:solidFill>
              </a:rPr>
              <a:t>Fédération Française de l’Enseignement Artistique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0800" cy="396044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Office in the city of </a:t>
            </a:r>
            <a:r>
              <a:rPr lang="fr-FR" sz="2800" b="1" dirty="0" err="1" smtClean="0">
                <a:solidFill>
                  <a:schemeClr val="bg1"/>
                </a:solidFill>
              </a:rPr>
              <a:t>Nizza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President</a:t>
            </a:r>
            <a:r>
              <a:rPr lang="fr-FR" sz="2800" b="1" dirty="0" smtClean="0">
                <a:solidFill>
                  <a:srgbClr val="F3FAFF"/>
                </a:solidFill>
              </a:rPr>
              <a:t> : André Peyrègne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3FAFF"/>
                </a:solidFill>
              </a:rPr>
              <a:t> 8 </a:t>
            </a:r>
            <a:r>
              <a:rPr lang="fr-FR" sz="2800" b="1" dirty="0" err="1" smtClean="0">
                <a:solidFill>
                  <a:srgbClr val="F3FAFF"/>
                </a:solidFill>
              </a:rPr>
              <a:t>Board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members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smtClean="0">
                <a:solidFill>
                  <a:srgbClr val="F3FAFF"/>
                </a:solidFill>
              </a:rPr>
              <a:t>1 </a:t>
            </a:r>
            <a:r>
              <a:rPr lang="fr-FR" sz="2800" b="1" dirty="0" err="1" smtClean="0">
                <a:solidFill>
                  <a:srgbClr val="F3FAFF"/>
                </a:solidFill>
              </a:rPr>
              <a:t>project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coordinator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hilippe\Desktop\nice.1466255.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211" y="0"/>
            <a:ext cx="91818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C00000"/>
                </a:solidFill>
              </a:rPr>
              <a:t>FFEA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sz="3100" b="1" dirty="0" smtClean="0">
                <a:solidFill>
                  <a:srgbClr val="C00000"/>
                </a:solidFill>
              </a:rPr>
              <a:t>Fédération Française de l’Enseignement Artistique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0800" cy="396044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Office in the city of </a:t>
            </a:r>
            <a:r>
              <a:rPr lang="fr-FR" sz="2800" b="1" dirty="0" err="1" smtClean="0">
                <a:solidFill>
                  <a:schemeClr val="bg1"/>
                </a:solidFill>
              </a:rPr>
              <a:t>Nizza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President</a:t>
            </a:r>
            <a:r>
              <a:rPr lang="fr-FR" sz="2800" b="1" dirty="0" smtClean="0">
                <a:solidFill>
                  <a:srgbClr val="F3FAFF"/>
                </a:solidFill>
              </a:rPr>
              <a:t> : André Peyrègne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3FAFF"/>
                </a:solidFill>
              </a:rPr>
              <a:t> 8 </a:t>
            </a:r>
            <a:r>
              <a:rPr lang="fr-FR" sz="2800" b="1" dirty="0" err="1" smtClean="0">
                <a:solidFill>
                  <a:srgbClr val="F3FAFF"/>
                </a:solidFill>
              </a:rPr>
              <a:t>Board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members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smtClean="0">
                <a:solidFill>
                  <a:srgbClr val="F3FAFF"/>
                </a:solidFill>
              </a:rPr>
              <a:t>1 </a:t>
            </a:r>
            <a:r>
              <a:rPr lang="fr-FR" sz="2800" b="1" dirty="0" err="1" smtClean="0">
                <a:solidFill>
                  <a:srgbClr val="F3FAFF"/>
                </a:solidFill>
              </a:rPr>
              <a:t>project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coordinator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smtClean="0">
                <a:solidFill>
                  <a:srgbClr val="F3FAFF"/>
                </a:solidFill>
              </a:rPr>
              <a:t>200 000 € budget  / </a:t>
            </a:r>
            <a:r>
              <a:rPr lang="fr-FR" sz="2400" b="1" dirty="0" smtClean="0">
                <a:solidFill>
                  <a:srgbClr val="F3FAFF"/>
                </a:solidFill>
              </a:rPr>
              <a:t>15 000 € </a:t>
            </a:r>
            <a:r>
              <a:rPr lang="fr-FR" sz="2400" b="1" dirty="0" err="1" smtClean="0">
                <a:solidFill>
                  <a:srgbClr val="C00000"/>
                </a:solidFill>
              </a:rPr>
              <a:t>from</a:t>
            </a:r>
            <a:r>
              <a:rPr lang="fr-FR" sz="2400" b="1" dirty="0" smtClean="0">
                <a:solidFill>
                  <a:srgbClr val="C00000"/>
                </a:solidFill>
              </a:rPr>
              <a:t> the State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hilippe\Desktop\nice.1466255.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211" y="0"/>
            <a:ext cx="91818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C00000"/>
                </a:solidFill>
              </a:rPr>
              <a:t>FFEA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sz="3100" b="1" dirty="0" smtClean="0">
                <a:solidFill>
                  <a:srgbClr val="C00000"/>
                </a:solidFill>
              </a:rPr>
              <a:t>Fédération Française de l’Enseignement Artistique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0800" cy="396044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Office in the city of </a:t>
            </a:r>
            <a:r>
              <a:rPr lang="fr-FR" sz="2800" b="1" dirty="0" err="1" smtClean="0">
                <a:solidFill>
                  <a:schemeClr val="bg1"/>
                </a:solidFill>
              </a:rPr>
              <a:t>Nizza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President</a:t>
            </a:r>
            <a:r>
              <a:rPr lang="fr-FR" sz="2800" b="1" dirty="0" smtClean="0">
                <a:solidFill>
                  <a:srgbClr val="F3FAFF"/>
                </a:solidFill>
              </a:rPr>
              <a:t> : André Peyrègne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3FAFF"/>
                </a:solidFill>
              </a:rPr>
              <a:t> 8 </a:t>
            </a:r>
            <a:r>
              <a:rPr lang="fr-FR" sz="2800" b="1" dirty="0" err="1" smtClean="0">
                <a:solidFill>
                  <a:srgbClr val="F3FAFF"/>
                </a:solidFill>
              </a:rPr>
              <a:t>Board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members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smtClean="0">
                <a:solidFill>
                  <a:srgbClr val="F3FAFF"/>
                </a:solidFill>
              </a:rPr>
              <a:t>1 </a:t>
            </a:r>
            <a:r>
              <a:rPr lang="fr-FR" sz="2800" b="1" dirty="0" err="1" smtClean="0">
                <a:solidFill>
                  <a:srgbClr val="F3FAFF"/>
                </a:solidFill>
              </a:rPr>
              <a:t>project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coordinator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smtClean="0">
                <a:solidFill>
                  <a:srgbClr val="F3FAFF"/>
                </a:solidFill>
              </a:rPr>
              <a:t>200 000 € budget  / </a:t>
            </a:r>
            <a:r>
              <a:rPr lang="fr-FR" sz="2400" b="1" dirty="0" smtClean="0">
                <a:solidFill>
                  <a:srgbClr val="F3FAFF"/>
                </a:solidFill>
              </a:rPr>
              <a:t>15 000 € </a:t>
            </a:r>
            <a:r>
              <a:rPr lang="fr-FR" sz="2400" b="1" dirty="0" err="1" smtClean="0">
                <a:solidFill>
                  <a:srgbClr val="C00000"/>
                </a:solidFill>
              </a:rPr>
              <a:t>from</a:t>
            </a:r>
            <a:r>
              <a:rPr lang="fr-FR" sz="2400" b="1" dirty="0" smtClean="0">
                <a:solidFill>
                  <a:srgbClr val="C00000"/>
                </a:solidFill>
              </a:rPr>
              <a:t> the State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Fees</a:t>
            </a:r>
            <a:r>
              <a:rPr lang="fr-FR" sz="2800" b="1" dirty="0" smtClean="0">
                <a:solidFill>
                  <a:srgbClr val="F3FAFF"/>
                </a:solidFill>
              </a:rPr>
              <a:t> : 50 € - 500 € </a:t>
            </a:r>
            <a:r>
              <a:rPr lang="fr-FR" sz="2800" b="1" dirty="0" err="1" smtClean="0">
                <a:solidFill>
                  <a:srgbClr val="F3FAFF"/>
                </a:solidFill>
              </a:rPr>
              <a:t>p.y</a:t>
            </a:r>
            <a:r>
              <a:rPr lang="fr-FR" sz="2800" b="1" dirty="0" smtClean="0">
                <a:solidFill>
                  <a:srgbClr val="F3FAFF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hilippe\Desktop\nice.1466255.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211" y="0"/>
            <a:ext cx="91818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C00000"/>
                </a:solidFill>
              </a:rPr>
              <a:t>FFEA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sz="3100" b="1" dirty="0" smtClean="0">
                <a:solidFill>
                  <a:srgbClr val="C00000"/>
                </a:solidFill>
              </a:rPr>
              <a:t>Fédération Française de l’Enseignement Artistique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0800" cy="396044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Office in the city of </a:t>
            </a:r>
            <a:r>
              <a:rPr lang="fr-FR" sz="2800" b="1" dirty="0" err="1" smtClean="0">
                <a:solidFill>
                  <a:schemeClr val="bg1"/>
                </a:solidFill>
              </a:rPr>
              <a:t>Nizza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President</a:t>
            </a:r>
            <a:r>
              <a:rPr lang="fr-FR" sz="2800" b="1" dirty="0" smtClean="0">
                <a:solidFill>
                  <a:srgbClr val="F3FAFF"/>
                </a:solidFill>
              </a:rPr>
              <a:t> : André Peyrègne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3FAFF"/>
                </a:solidFill>
              </a:rPr>
              <a:t> 8 </a:t>
            </a:r>
            <a:r>
              <a:rPr lang="fr-FR" sz="2800" b="1" dirty="0" err="1" smtClean="0">
                <a:solidFill>
                  <a:srgbClr val="F3FAFF"/>
                </a:solidFill>
              </a:rPr>
              <a:t>Board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members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smtClean="0">
                <a:solidFill>
                  <a:srgbClr val="F3FAFF"/>
                </a:solidFill>
              </a:rPr>
              <a:t>1 </a:t>
            </a:r>
            <a:r>
              <a:rPr lang="fr-FR" sz="2800" b="1" dirty="0" err="1" smtClean="0">
                <a:solidFill>
                  <a:srgbClr val="F3FAFF"/>
                </a:solidFill>
              </a:rPr>
              <a:t>project</a:t>
            </a:r>
            <a:r>
              <a:rPr lang="fr-FR" sz="2800" b="1" dirty="0" smtClean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coordinator</a:t>
            </a:r>
            <a:endParaRPr lang="fr-FR" sz="2800" b="1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smtClean="0">
                <a:solidFill>
                  <a:srgbClr val="F3FAFF"/>
                </a:solidFill>
              </a:rPr>
              <a:t>200 000 € budget  / </a:t>
            </a:r>
            <a:r>
              <a:rPr lang="fr-FR" sz="2400" b="1" dirty="0" smtClean="0">
                <a:solidFill>
                  <a:srgbClr val="F3FAFF"/>
                </a:solidFill>
              </a:rPr>
              <a:t>15 000 € </a:t>
            </a:r>
            <a:r>
              <a:rPr lang="fr-FR" sz="2400" b="1" dirty="0" err="1" smtClean="0">
                <a:solidFill>
                  <a:srgbClr val="C00000"/>
                </a:solidFill>
              </a:rPr>
              <a:t>from</a:t>
            </a:r>
            <a:r>
              <a:rPr lang="fr-FR" sz="2400" b="1" dirty="0" smtClean="0">
                <a:solidFill>
                  <a:srgbClr val="C00000"/>
                </a:solidFill>
              </a:rPr>
              <a:t> the State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rgbClr val="F3FAFF"/>
                </a:solidFill>
              </a:rPr>
              <a:t> </a:t>
            </a:r>
            <a:r>
              <a:rPr lang="fr-FR" sz="2800" b="1" dirty="0" err="1" smtClean="0">
                <a:solidFill>
                  <a:srgbClr val="F3FAFF"/>
                </a:solidFill>
              </a:rPr>
              <a:t>Fees</a:t>
            </a:r>
            <a:r>
              <a:rPr lang="fr-FR" sz="2800" b="1" dirty="0" smtClean="0">
                <a:solidFill>
                  <a:srgbClr val="F3FAFF"/>
                </a:solidFill>
              </a:rPr>
              <a:t> : 50 € - 500 € </a:t>
            </a:r>
            <a:r>
              <a:rPr lang="fr-FR" sz="2800" b="1" dirty="0" err="1" smtClean="0">
                <a:solidFill>
                  <a:srgbClr val="F3FAFF"/>
                </a:solidFill>
              </a:rPr>
              <a:t>p.y</a:t>
            </a:r>
            <a:r>
              <a:rPr lang="fr-FR" sz="2800" b="1" dirty="0" smtClean="0">
                <a:solidFill>
                  <a:srgbClr val="F3FAFF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3FAFF"/>
                </a:solidFill>
              </a:rPr>
              <a:t> 800 </a:t>
            </a:r>
            <a:r>
              <a:rPr lang="fr-FR" sz="2800" b="1" dirty="0" err="1" smtClean="0">
                <a:solidFill>
                  <a:srgbClr val="F3FAFF"/>
                </a:solidFill>
              </a:rPr>
              <a:t>schools</a:t>
            </a:r>
            <a:r>
              <a:rPr lang="fr-FR" sz="2800" b="1" dirty="0" smtClean="0">
                <a:solidFill>
                  <a:srgbClr val="F3FAFF"/>
                </a:solidFill>
              </a:rPr>
              <a:t> : </a:t>
            </a:r>
            <a:r>
              <a:rPr lang="fr-FR" sz="2800" dirty="0" smtClean="0">
                <a:solidFill>
                  <a:srgbClr val="F3FAFF"/>
                </a:solidFill>
              </a:rPr>
              <a:t>the </a:t>
            </a:r>
            <a:r>
              <a:rPr lang="fr-FR" sz="2800" dirty="0" err="1" smtClean="0">
                <a:solidFill>
                  <a:srgbClr val="F3FAFF"/>
                </a:solidFill>
              </a:rPr>
              <a:t>biggest</a:t>
            </a:r>
            <a:r>
              <a:rPr lang="fr-FR" sz="2800" dirty="0" smtClean="0">
                <a:solidFill>
                  <a:srgbClr val="F3FAFF"/>
                </a:solidFill>
              </a:rPr>
              <a:t> and </a:t>
            </a:r>
            <a:r>
              <a:rPr lang="fr-FR" sz="2800" dirty="0" err="1" smtClean="0">
                <a:solidFill>
                  <a:srgbClr val="F3FAFF"/>
                </a:solidFill>
              </a:rPr>
              <a:t>most</a:t>
            </a:r>
            <a:r>
              <a:rPr lang="fr-FR" sz="2800" dirty="0" smtClean="0">
                <a:solidFill>
                  <a:srgbClr val="F3FAFF"/>
                </a:solidFill>
              </a:rPr>
              <a:t>     diverse association in France</a:t>
            </a:r>
            <a:endParaRPr lang="fr-FR" sz="2800" dirty="0" smtClean="0">
              <a:solidFill>
                <a:srgbClr val="F3FAFF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Philippe\Desktop\med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564904"/>
            <a:ext cx="2254523" cy="2629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hilippe\Pictures\curs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852936"/>
            <a:ext cx="1847804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examination</a:t>
            </a:r>
            <a:r>
              <a:rPr lang="fr-FR" sz="2400" b="1" dirty="0" smtClean="0">
                <a:solidFill>
                  <a:schemeClr val="tx1"/>
                </a:solidFill>
              </a:rPr>
              <a:t> programs</a:t>
            </a: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30548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1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67 million </a:t>
            </a:r>
            <a:r>
              <a:rPr lang="fr-FR" sz="2800" b="1" dirty="0" err="1" smtClean="0">
                <a:solidFill>
                  <a:schemeClr val="tx1"/>
                </a:solidFill>
              </a:rPr>
              <a:t>inhabitants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672 000 km² </a:t>
            </a:r>
            <a:r>
              <a:rPr lang="fr-FR" sz="2400" b="1" dirty="0" err="1" smtClean="0">
                <a:solidFill>
                  <a:schemeClr val="tx1"/>
                </a:solidFill>
              </a:rPr>
              <a:t>including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overseas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departments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/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examination</a:t>
            </a:r>
            <a:r>
              <a:rPr lang="fr-FR" sz="2400" b="1" dirty="0" smtClean="0">
                <a:solidFill>
                  <a:schemeClr val="tx1"/>
                </a:solidFill>
              </a:rPr>
              <a:t> programs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pedagogical</a:t>
            </a:r>
            <a:r>
              <a:rPr lang="fr-FR" sz="2400" b="1" dirty="0" smtClean="0">
                <a:solidFill>
                  <a:schemeClr val="tx1"/>
                </a:solidFill>
              </a:rPr>
              <a:t> scores by French </a:t>
            </a:r>
            <a:r>
              <a:rPr lang="fr-FR" sz="2400" b="1" dirty="0" err="1" smtClean="0">
                <a:solidFill>
                  <a:schemeClr val="tx1"/>
                </a:solidFill>
              </a:rPr>
              <a:t>composers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examination</a:t>
            </a:r>
            <a:r>
              <a:rPr lang="fr-FR" sz="2400" b="1" dirty="0" smtClean="0">
                <a:solidFill>
                  <a:schemeClr val="tx1"/>
                </a:solidFill>
              </a:rPr>
              <a:t> programs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pedagogical</a:t>
            </a:r>
            <a:r>
              <a:rPr lang="fr-FR" sz="2400" b="1" dirty="0" smtClean="0">
                <a:solidFill>
                  <a:schemeClr val="tx1"/>
                </a:solidFill>
              </a:rPr>
              <a:t> scores by French </a:t>
            </a:r>
            <a:r>
              <a:rPr lang="fr-FR" sz="2400" b="1" dirty="0" err="1" smtClean="0">
                <a:solidFill>
                  <a:schemeClr val="tx1"/>
                </a:solidFill>
              </a:rPr>
              <a:t>composers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Services to </a:t>
            </a:r>
            <a:r>
              <a:rPr lang="fr-FR" sz="2800" b="1" dirty="0" err="1" smtClean="0">
                <a:solidFill>
                  <a:schemeClr val="tx1"/>
                </a:solidFill>
              </a:rPr>
              <a:t>our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members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Special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partnerships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examination</a:t>
            </a:r>
            <a:r>
              <a:rPr lang="fr-FR" sz="2400" b="1" dirty="0" smtClean="0">
                <a:solidFill>
                  <a:schemeClr val="tx1"/>
                </a:solidFill>
              </a:rPr>
              <a:t> programs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pedagogical</a:t>
            </a:r>
            <a:r>
              <a:rPr lang="fr-FR" sz="2400" b="1" dirty="0" smtClean="0">
                <a:solidFill>
                  <a:schemeClr val="tx1"/>
                </a:solidFill>
              </a:rPr>
              <a:t> scores by French </a:t>
            </a:r>
            <a:r>
              <a:rPr lang="fr-FR" sz="2400" b="1" dirty="0" err="1" smtClean="0">
                <a:solidFill>
                  <a:schemeClr val="tx1"/>
                </a:solidFill>
              </a:rPr>
              <a:t>composers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Services to </a:t>
            </a:r>
            <a:r>
              <a:rPr lang="fr-FR" sz="2800" b="1" dirty="0" err="1" smtClean="0">
                <a:solidFill>
                  <a:schemeClr val="tx1"/>
                </a:solidFill>
              </a:rPr>
              <a:t>our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members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Special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partnerships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</a:rPr>
              <a:t> School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r>
              <a:rPr lang="fr-FR" sz="2000" b="1" dirty="0" smtClean="0">
                <a:solidFill>
                  <a:schemeClr val="tx1"/>
                </a:solidFill>
              </a:rPr>
              <a:t> / Instruments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examination</a:t>
            </a:r>
            <a:r>
              <a:rPr lang="fr-FR" sz="2400" b="1" dirty="0" smtClean="0">
                <a:solidFill>
                  <a:schemeClr val="tx1"/>
                </a:solidFill>
              </a:rPr>
              <a:t> programs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pedagogical</a:t>
            </a:r>
            <a:r>
              <a:rPr lang="fr-FR" sz="2400" b="1" dirty="0" smtClean="0">
                <a:solidFill>
                  <a:schemeClr val="tx1"/>
                </a:solidFill>
              </a:rPr>
              <a:t> scores by French </a:t>
            </a:r>
            <a:r>
              <a:rPr lang="fr-FR" sz="2400" b="1" dirty="0" err="1" smtClean="0">
                <a:solidFill>
                  <a:schemeClr val="tx1"/>
                </a:solidFill>
              </a:rPr>
              <a:t>composers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Services to </a:t>
            </a:r>
            <a:r>
              <a:rPr lang="fr-FR" sz="2800" b="1" dirty="0" err="1" smtClean="0">
                <a:solidFill>
                  <a:schemeClr val="tx1"/>
                </a:solidFill>
              </a:rPr>
              <a:t>our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members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Special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partnerships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</a:rPr>
              <a:t> School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r>
              <a:rPr lang="fr-FR" sz="2000" b="1" dirty="0" smtClean="0">
                <a:solidFill>
                  <a:schemeClr val="tx1"/>
                </a:solidFill>
              </a:rPr>
              <a:t> / Instruments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Directors</a:t>
            </a:r>
            <a:r>
              <a:rPr lang="fr-FR" sz="2000" b="1" dirty="0" smtClean="0">
                <a:solidFill>
                  <a:schemeClr val="tx1"/>
                </a:solidFill>
              </a:rPr>
              <a:t> and </a:t>
            </a:r>
            <a:r>
              <a:rPr lang="fr-FR" sz="2000" b="1" dirty="0" err="1" smtClean="0">
                <a:solidFill>
                  <a:schemeClr val="tx1"/>
                </a:solidFill>
              </a:rPr>
              <a:t>Teachers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health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examination</a:t>
            </a:r>
            <a:r>
              <a:rPr lang="fr-FR" sz="2400" b="1" dirty="0" smtClean="0">
                <a:solidFill>
                  <a:schemeClr val="tx1"/>
                </a:solidFill>
              </a:rPr>
              <a:t> programs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pedagogical</a:t>
            </a:r>
            <a:r>
              <a:rPr lang="fr-FR" sz="2400" b="1" dirty="0" smtClean="0">
                <a:solidFill>
                  <a:schemeClr val="tx1"/>
                </a:solidFill>
              </a:rPr>
              <a:t> scores by French </a:t>
            </a:r>
            <a:r>
              <a:rPr lang="fr-FR" sz="2400" b="1" dirty="0" err="1" smtClean="0">
                <a:solidFill>
                  <a:schemeClr val="tx1"/>
                </a:solidFill>
              </a:rPr>
              <a:t>composers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Services to </a:t>
            </a:r>
            <a:r>
              <a:rPr lang="fr-FR" sz="2800" b="1" dirty="0" err="1" smtClean="0">
                <a:solidFill>
                  <a:schemeClr val="tx1"/>
                </a:solidFill>
              </a:rPr>
              <a:t>our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members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Special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partnerships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</a:rPr>
              <a:t> School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r>
              <a:rPr lang="fr-FR" sz="2000" b="1" dirty="0" smtClean="0">
                <a:solidFill>
                  <a:schemeClr val="tx1"/>
                </a:solidFill>
              </a:rPr>
              <a:t> / Instruments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Directors</a:t>
            </a:r>
            <a:r>
              <a:rPr lang="fr-FR" sz="2000" b="1" dirty="0" smtClean="0">
                <a:solidFill>
                  <a:schemeClr val="tx1"/>
                </a:solidFill>
              </a:rPr>
              <a:t> and </a:t>
            </a:r>
            <a:r>
              <a:rPr lang="fr-FR" sz="2000" b="1" dirty="0" err="1" smtClean="0">
                <a:solidFill>
                  <a:schemeClr val="tx1"/>
                </a:solidFill>
              </a:rPr>
              <a:t>Teachers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health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Fees</a:t>
            </a:r>
            <a:r>
              <a:rPr lang="fr-FR" sz="2000" b="1" dirty="0" smtClean="0">
                <a:solidFill>
                  <a:schemeClr val="tx1"/>
                </a:solidFill>
              </a:rPr>
              <a:t> discounts  on copyrights </a:t>
            </a: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936104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MISSION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chemeClr val="tx1"/>
                </a:solidFill>
              </a:rPr>
              <a:t>Coherence</a:t>
            </a:r>
            <a:r>
              <a:rPr lang="fr-FR" sz="2800" b="1" dirty="0" smtClean="0">
                <a:solidFill>
                  <a:schemeClr val="tx1"/>
                </a:solidFill>
              </a:rPr>
              <a:t> of music </a:t>
            </a:r>
            <a:r>
              <a:rPr lang="fr-FR" sz="2800" b="1" dirty="0" err="1" smtClean="0">
                <a:solidFill>
                  <a:schemeClr val="tx1"/>
                </a:solidFill>
              </a:rPr>
              <a:t>education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curricula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examination</a:t>
            </a:r>
            <a:r>
              <a:rPr lang="fr-FR" sz="2400" b="1" dirty="0" smtClean="0">
                <a:solidFill>
                  <a:schemeClr val="tx1"/>
                </a:solidFill>
              </a:rPr>
              <a:t> programs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pedagogical</a:t>
            </a:r>
            <a:r>
              <a:rPr lang="fr-FR" sz="2400" b="1" dirty="0" smtClean="0">
                <a:solidFill>
                  <a:schemeClr val="tx1"/>
                </a:solidFill>
              </a:rPr>
              <a:t> scores by French </a:t>
            </a:r>
            <a:r>
              <a:rPr lang="fr-FR" sz="2400" b="1" dirty="0" err="1" smtClean="0">
                <a:solidFill>
                  <a:schemeClr val="tx1"/>
                </a:solidFill>
              </a:rPr>
              <a:t>composers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Services to </a:t>
            </a:r>
            <a:r>
              <a:rPr lang="fr-FR" sz="2800" b="1" dirty="0" err="1" smtClean="0">
                <a:solidFill>
                  <a:schemeClr val="tx1"/>
                </a:solidFill>
              </a:rPr>
              <a:t>our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members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Special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partnerships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</a:rPr>
              <a:t> School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r>
              <a:rPr lang="fr-FR" sz="2000" b="1" dirty="0" smtClean="0">
                <a:solidFill>
                  <a:schemeClr val="tx1"/>
                </a:solidFill>
              </a:rPr>
              <a:t> / Instruments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Directors</a:t>
            </a:r>
            <a:r>
              <a:rPr lang="fr-FR" sz="2000" b="1" dirty="0" smtClean="0">
                <a:solidFill>
                  <a:schemeClr val="tx1"/>
                </a:solidFill>
              </a:rPr>
              <a:t> and </a:t>
            </a:r>
            <a:r>
              <a:rPr lang="fr-FR" sz="2000" b="1" dirty="0" err="1" smtClean="0">
                <a:solidFill>
                  <a:schemeClr val="tx1"/>
                </a:solidFill>
              </a:rPr>
              <a:t>Teachers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health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insurance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Fees</a:t>
            </a:r>
            <a:r>
              <a:rPr lang="fr-FR" sz="2000" b="1" dirty="0" smtClean="0">
                <a:solidFill>
                  <a:schemeClr val="tx1"/>
                </a:solidFill>
              </a:rPr>
              <a:t> discounts  on copyrights </a:t>
            </a:r>
          </a:p>
          <a:p>
            <a:pPr lvl="2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 OFAJ : subsidies for </a:t>
            </a:r>
            <a:r>
              <a:rPr lang="fr-FR" sz="2000" b="1" dirty="0" err="1" smtClean="0">
                <a:solidFill>
                  <a:schemeClr val="tx1"/>
                </a:solidFill>
              </a:rPr>
              <a:t>school</a:t>
            </a:r>
            <a:r>
              <a:rPr lang="fr-FR" sz="2000" b="1" dirty="0" smtClean="0">
                <a:solidFill>
                  <a:schemeClr val="tx1"/>
                </a:solidFill>
              </a:rPr>
              <a:t> exchanges </a:t>
            </a: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564904"/>
            <a:ext cx="3240360" cy="320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New </a:t>
            </a:r>
            <a:r>
              <a:rPr lang="fr-FR" sz="2800" b="1" dirty="0" err="1" smtClean="0">
                <a:solidFill>
                  <a:schemeClr val="tx1"/>
                </a:solidFill>
              </a:rPr>
              <a:t>Website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communication </a:t>
            </a:r>
            <a:r>
              <a:rPr lang="fr-FR" sz="2400" b="1" dirty="0" err="1" smtClean="0">
                <a:solidFill>
                  <a:schemeClr val="tx1"/>
                </a:solidFill>
              </a:rPr>
              <a:t>with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New </a:t>
            </a:r>
            <a:r>
              <a:rPr lang="fr-FR" sz="2800" b="1" dirty="0" err="1" smtClean="0">
                <a:solidFill>
                  <a:schemeClr val="tx1"/>
                </a:solidFill>
              </a:rPr>
              <a:t>Website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communication </a:t>
            </a:r>
            <a:r>
              <a:rPr lang="fr-FR" sz="2400" b="1" dirty="0" err="1" smtClean="0">
                <a:solidFill>
                  <a:schemeClr val="tx1"/>
                </a:solidFill>
              </a:rPr>
              <a:t>with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Highlighting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projects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New </a:t>
            </a:r>
            <a:r>
              <a:rPr lang="fr-FR" sz="2800" b="1" dirty="0" err="1" smtClean="0">
                <a:solidFill>
                  <a:schemeClr val="tx1"/>
                </a:solidFill>
              </a:rPr>
              <a:t>Website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communication </a:t>
            </a:r>
            <a:r>
              <a:rPr lang="fr-FR" sz="2400" b="1" dirty="0" err="1" smtClean="0">
                <a:solidFill>
                  <a:schemeClr val="tx1"/>
                </a:solidFill>
              </a:rPr>
              <a:t>with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Highlighting</a:t>
            </a:r>
            <a:r>
              <a:rPr lang="fr-FR" sz="2400" b="1" dirty="0" smtClean="0">
                <a:solidFill>
                  <a:schemeClr val="tx1"/>
                </a:solidFill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projects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Exchange of good practices</a:t>
            </a: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30548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1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67 million </a:t>
            </a:r>
            <a:r>
              <a:rPr lang="fr-FR" sz="2800" b="1" dirty="0" err="1" smtClean="0">
                <a:solidFill>
                  <a:schemeClr val="tx1"/>
                </a:solidFill>
              </a:rPr>
              <a:t>inhabitants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672 000 km² </a:t>
            </a:r>
            <a:r>
              <a:rPr lang="fr-FR" sz="2400" b="1" dirty="0" err="1" smtClean="0">
                <a:solidFill>
                  <a:schemeClr val="tx1"/>
                </a:solidFill>
              </a:rPr>
              <a:t>including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overseas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departments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18 </a:t>
            </a:r>
            <a:r>
              <a:rPr lang="fr-FR" sz="2800" b="1" dirty="0" err="1" smtClean="0">
                <a:solidFill>
                  <a:schemeClr val="tx1"/>
                </a:solidFill>
              </a:rPr>
              <a:t>regions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since</a:t>
            </a:r>
            <a:r>
              <a:rPr lang="fr-FR" sz="2400" b="1" dirty="0" smtClean="0">
                <a:solidFill>
                  <a:schemeClr val="tx1"/>
                </a:solidFill>
              </a:rPr>
              <a:t> 2015 (12 in </a:t>
            </a:r>
            <a:r>
              <a:rPr lang="fr-FR" sz="2400" b="1" dirty="0" err="1" smtClean="0">
                <a:solidFill>
                  <a:schemeClr val="tx1"/>
                </a:solidFill>
              </a:rPr>
              <a:t>mainland</a:t>
            </a:r>
            <a:r>
              <a:rPr lang="fr-FR" sz="24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New </a:t>
            </a:r>
            <a:r>
              <a:rPr lang="fr-FR" sz="2800" b="1" dirty="0" err="1" smtClean="0">
                <a:solidFill>
                  <a:schemeClr val="tx1"/>
                </a:solidFill>
              </a:rPr>
              <a:t>Website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communication </a:t>
            </a:r>
            <a:r>
              <a:rPr lang="fr-FR" sz="2400" b="1" dirty="0" err="1" smtClean="0">
                <a:solidFill>
                  <a:schemeClr val="tx1"/>
                </a:solidFill>
              </a:rPr>
              <a:t>with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Highlighting</a:t>
            </a:r>
            <a:r>
              <a:rPr lang="fr-FR" sz="2400" b="1" dirty="0" smtClean="0">
                <a:solidFill>
                  <a:schemeClr val="tx1"/>
                </a:solidFill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projects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Exchange of good practices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Census</a:t>
            </a:r>
            <a:r>
              <a:rPr lang="fr-FR" sz="2800" b="1" dirty="0" smtClean="0">
                <a:solidFill>
                  <a:schemeClr val="tx1"/>
                </a:solidFill>
              </a:rPr>
              <a:t> and </a:t>
            </a:r>
            <a:r>
              <a:rPr lang="fr-FR" sz="2800" b="1" dirty="0" err="1" smtClean="0">
                <a:solidFill>
                  <a:schemeClr val="tx1"/>
                </a:solidFill>
              </a:rPr>
              <a:t>mapping</a:t>
            </a:r>
            <a:r>
              <a:rPr lang="fr-FR" sz="2800" b="1" dirty="0" smtClean="0">
                <a:solidFill>
                  <a:schemeClr val="tx1"/>
                </a:solidFill>
              </a:rPr>
              <a:t> of </a:t>
            </a:r>
            <a:r>
              <a:rPr lang="fr-FR" sz="2800" b="1" dirty="0" err="1" smtClean="0">
                <a:solidFill>
                  <a:schemeClr val="tx1"/>
                </a:solidFill>
              </a:rPr>
              <a:t>schools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/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New </a:t>
            </a:r>
            <a:r>
              <a:rPr lang="fr-FR" sz="2800" b="1" dirty="0" err="1" smtClean="0">
                <a:solidFill>
                  <a:schemeClr val="tx1"/>
                </a:solidFill>
              </a:rPr>
              <a:t>Website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communication </a:t>
            </a:r>
            <a:r>
              <a:rPr lang="fr-FR" sz="2400" b="1" dirty="0" err="1" smtClean="0">
                <a:solidFill>
                  <a:schemeClr val="tx1"/>
                </a:solidFill>
              </a:rPr>
              <a:t>with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Highlighting</a:t>
            </a:r>
            <a:r>
              <a:rPr lang="fr-FR" sz="2400" b="1" dirty="0" smtClean="0">
                <a:solidFill>
                  <a:schemeClr val="tx1"/>
                </a:solidFill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projects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Exchange of good practices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Census</a:t>
            </a:r>
            <a:r>
              <a:rPr lang="fr-FR" sz="2800" b="1" dirty="0" smtClean="0">
                <a:solidFill>
                  <a:schemeClr val="tx1"/>
                </a:solidFill>
              </a:rPr>
              <a:t> and </a:t>
            </a:r>
            <a:r>
              <a:rPr lang="fr-FR" sz="2800" b="1" dirty="0" err="1" smtClean="0">
                <a:solidFill>
                  <a:schemeClr val="tx1"/>
                </a:solidFill>
              </a:rPr>
              <a:t>mapping</a:t>
            </a:r>
            <a:r>
              <a:rPr lang="fr-FR" sz="2800" b="1" dirty="0" smtClean="0">
                <a:solidFill>
                  <a:schemeClr val="tx1"/>
                </a:solidFill>
              </a:rPr>
              <a:t> of </a:t>
            </a:r>
            <a:r>
              <a:rPr lang="fr-FR" sz="2800" b="1" dirty="0" err="1" smtClean="0">
                <a:solidFill>
                  <a:schemeClr val="tx1"/>
                </a:solidFill>
              </a:rPr>
              <a:t>schools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Strengthening</a:t>
            </a:r>
            <a:r>
              <a:rPr lang="fr-FR" sz="2800" b="1" dirty="0" smtClean="0">
                <a:solidFill>
                  <a:schemeClr val="tx1"/>
                </a:solidFill>
              </a:rPr>
              <a:t> links </a:t>
            </a:r>
            <a:r>
              <a:rPr lang="fr-FR" sz="2800" b="1" dirty="0" err="1" smtClean="0">
                <a:solidFill>
                  <a:schemeClr val="tx1"/>
                </a:solidFill>
              </a:rPr>
              <a:t>with</a:t>
            </a:r>
            <a:r>
              <a:rPr lang="fr-FR" sz="2800" b="1" dirty="0" smtClean="0">
                <a:solidFill>
                  <a:schemeClr val="tx1"/>
                </a:solidFill>
              </a:rPr>
              <a:t> EMU</a:t>
            </a: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New </a:t>
            </a:r>
            <a:r>
              <a:rPr lang="fr-FR" sz="2800" b="1" dirty="0" err="1" smtClean="0">
                <a:solidFill>
                  <a:schemeClr val="tx1"/>
                </a:solidFill>
              </a:rPr>
              <a:t>Website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communication </a:t>
            </a:r>
            <a:r>
              <a:rPr lang="fr-FR" sz="2400" b="1" dirty="0" err="1" smtClean="0">
                <a:solidFill>
                  <a:schemeClr val="tx1"/>
                </a:solidFill>
              </a:rPr>
              <a:t>with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Highlighting</a:t>
            </a:r>
            <a:r>
              <a:rPr lang="fr-FR" sz="2400" b="1" dirty="0" smtClean="0">
                <a:solidFill>
                  <a:schemeClr val="tx1"/>
                </a:solidFill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projects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Exchange of good practices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Census</a:t>
            </a:r>
            <a:r>
              <a:rPr lang="fr-FR" sz="2800" b="1" dirty="0" smtClean="0">
                <a:solidFill>
                  <a:schemeClr val="tx1"/>
                </a:solidFill>
              </a:rPr>
              <a:t> and </a:t>
            </a:r>
            <a:r>
              <a:rPr lang="fr-FR" sz="2800" b="1" dirty="0" err="1" smtClean="0">
                <a:solidFill>
                  <a:schemeClr val="tx1"/>
                </a:solidFill>
              </a:rPr>
              <a:t>mapping</a:t>
            </a:r>
            <a:r>
              <a:rPr lang="fr-FR" sz="2800" b="1" dirty="0" smtClean="0">
                <a:solidFill>
                  <a:schemeClr val="tx1"/>
                </a:solidFill>
              </a:rPr>
              <a:t> of </a:t>
            </a:r>
            <a:r>
              <a:rPr lang="fr-FR" sz="2800" b="1" dirty="0" err="1" smtClean="0">
                <a:solidFill>
                  <a:schemeClr val="tx1"/>
                </a:solidFill>
              </a:rPr>
              <a:t>schools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Strengthening</a:t>
            </a:r>
            <a:r>
              <a:rPr lang="fr-FR" sz="2800" b="1" dirty="0" smtClean="0">
                <a:solidFill>
                  <a:schemeClr val="tx1"/>
                </a:solidFill>
              </a:rPr>
              <a:t> links </a:t>
            </a:r>
            <a:r>
              <a:rPr lang="fr-FR" sz="2800" b="1" dirty="0" err="1" smtClean="0">
                <a:solidFill>
                  <a:schemeClr val="tx1"/>
                </a:solidFill>
              </a:rPr>
              <a:t>with</a:t>
            </a:r>
            <a:r>
              <a:rPr lang="fr-FR" sz="2800" b="1" dirty="0" smtClean="0">
                <a:solidFill>
                  <a:schemeClr val="tx1"/>
                </a:solidFill>
              </a:rPr>
              <a:t> EMU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Hosting</a:t>
            </a:r>
            <a:r>
              <a:rPr lang="fr-FR" sz="2400" b="1" dirty="0" smtClean="0">
                <a:solidFill>
                  <a:schemeClr val="tx1"/>
                </a:solidFill>
              </a:rPr>
              <a:t> a </a:t>
            </a:r>
            <a:r>
              <a:rPr lang="fr-FR" sz="2400" b="1" dirty="0" err="1" smtClean="0">
                <a:solidFill>
                  <a:schemeClr val="tx1"/>
                </a:solidFill>
              </a:rPr>
              <a:t>capacity</a:t>
            </a:r>
            <a:r>
              <a:rPr lang="fr-FR" sz="2400" b="1" dirty="0" smtClean="0">
                <a:solidFill>
                  <a:schemeClr val="tx1"/>
                </a:solidFill>
              </a:rPr>
              <a:t> building </a:t>
            </a:r>
            <a:r>
              <a:rPr lang="fr-FR" sz="2400" b="1" dirty="0" err="1" smtClean="0">
                <a:solidFill>
                  <a:schemeClr val="tx1"/>
                </a:solidFill>
              </a:rPr>
              <a:t>seminar</a:t>
            </a: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7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</a:rPr>
              <a:t>PROJECTS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Advocacy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at</a:t>
            </a:r>
            <a:r>
              <a:rPr lang="fr-FR" sz="2800" b="1" dirty="0" smtClean="0">
                <a:solidFill>
                  <a:schemeClr val="tx1"/>
                </a:solidFill>
              </a:rPr>
              <a:t> a </a:t>
            </a:r>
            <a:r>
              <a:rPr lang="fr-FR" sz="2800" b="1" dirty="0" err="1" smtClean="0">
                <a:solidFill>
                  <a:schemeClr val="tx1"/>
                </a:solidFill>
              </a:rPr>
              <a:t>regional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level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New </a:t>
            </a:r>
            <a:r>
              <a:rPr lang="fr-FR" sz="2800" b="1" dirty="0" err="1" smtClean="0">
                <a:solidFill>
                  <a:schemeClr val="tx1"/>
                </a:solidFill>
              </a:rPr>
              <a:t>Website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communication </a:t>
            </a:r>
            <a:r>
              <a:rPr lang="fr-FR" sz="2400" b="1" dirty="0" err="1" smtClean="0">
                <a:solidFill>
                  <a:schemeClr val="tx1"/>
                </a:solidFill>
              </a:rPr>
              <a:t>with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Highlighting</a:t>
            </a:r>
            <a:r>
              <a:rPr lang="fr-FR" sz="2400" b="1" dirty="0" smtClean="0">
                <a:solidFill>
                  <a:schemeClr val="tx1"/>
                </a:solidFill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</a:rPr>
              <a:t>our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members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projects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Exchange of good practices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Census</a:t>
            </a:r>
            <a:r>
              <a:rPr lang="fr-FR" sz="2800" b="1" dirty="0" smtClean="0">
                <a:solidFill>
                  <a:schemeClr val="tx1"/>
                </a:solidFill>
              </a:rPr>
              <a:t> and </a:t>
            </a:r>
            <a:r>
              <a:rPr lang="fr-FR" sz="2800" b="1" dirty="0" err="1" smtClean="0">
                <a:solidFill>
                  <a:schemeClr val="tx1"/>
                </a:solidFill>
              </a:rPr>
              <a:t>mapping</a:t>
            </a:r>
            <a:r>
              <a:rPr lang="fr-FR" sz="2800" b="1" dirty="0" smtClean="0">
                <a:solidFill>
                  <a:schemeClr val="tx1"/>
                </a:solidFill>
              </a:rPr>
              <a:t> of </a:t>
            </a:r>
            <a:r>
              <a:rPr lang="fr-FR" sz="2800" b="1" dirty="0" err="1" smtClean="0">
                <a:solidFill>
                  <a:schemeClr val="tx1"/>
                </a:solidFill>
              </a:rPr>
              <a:t>schools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Strengthening</a:t>
            </a:r>
            <a:r>
              <a:rPr lang="fr-FR" sz="2800" b="1" dirty="0" smtClean="0">
                <a:solidFill>
                  <a:schemeClr val="tx1"/>
                </a:solidFill>
              </a:rPr>
              <a:t> links </a:t>
            </a:r>
            <a:r>
              <a:rPr lang="fr-FR" sz="2800" b="1" dirty="0" err="1" smtClean="0">
                <a:solidFill>
                  <a:schemeClr val="tx1"/>
                </a:solidFill>
              </a:rPr>
              <a:t>with</a:t>
            </a:r>
            <a:r>
              <a:rPr lang="fr-FR" sz="2800" b="1" dirty="0" smtClean="0">
                <a:solidFill>
                  <a:schemeClr val="tx1"/>
                </a:solidFill>
              </a:rPr>
              <a:t> EMU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Hosting</a:t>
            </a:r>
            <a:r>
              <a:rPr lang="fr-FR" sz="2400" b="1" dirty="0" smtClean="0">
                <a:solidFill>
                  <a:schemeClr val="tx1"/>
                </a:solidFill>
              </a:rPr>
              <a:t> a </a:t>
            </a:r>
            <a:r>
              <a:rPr lang="fr-FR" sz="2400" b="1" dirty="0" err="1" smtClean="0">
                <a:solidFill>
                  <a:schemeClr val="tx1"/>
                </a:solidFill>
              </a:rPr>
              <a:t>capacity</a:t>
            </a:r>
            <a:r>
              <a:rPr lang="fr-FR" sz="2400" b="1" dirty="0" smtClean="0">
                <a:solidFill>
                  <a:schemeClr val="tx1"/>
                </a:solidFill>
              </a:rPr>
              <a:t> building </a:t>
            </a:r>
            <a:r>
              <a:rPr lang="fr-FR" sz="2400" b="1" dirty="0" err="1" smtClean="0">
                <a:solidFill>
                  <a:schemeClr val="tx1"/>
                </a:solidFill>
              </a:rPr>
              <a:t>seminar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Onda</a:t>
            </a:r>
            <a:r>
              <a:rPr lang="fr-FR" sz="2400" b="1" dirty="0" smtClean="0">
                <a:solidFill>
                  <a:schemeClr val="tx1"/>
                </a:solidFill>
              </a:rPr>
              <a:t> Latina </a:t>
            </a: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hilippe\Desktop\nice.1466255.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211" y="0"/>
            <a:ext cx="918182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C00000"/>
                </a:solidFill>
              </a:rPr>
              <a:t>FFEA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sz="3100" b="1" dirty="0" smtClean="0">
                <a:solidFill>
                  <a:srgbClr val="C00000"/>
                </a:solidFill>
              </a:rPr>
              <a:t>Fédération Française de l’Enseignement Artistique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0800" cy="3960440"/>
          </a:xfrm>
        </p:spPr>
        <p:txBody>
          <a:bodyPr>
            <a:normAutofit/>
          </a:bodyPr>
          <a:lstStyle/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>
                <a:solidFill>
                  <a:schemeClr val="tx1"/>
                </a:solidFill>
              </a:rPr>
              <a:t>	</a:t>
            </a:r>
            <a:r>
              <a:rPr lang="fr-FR" sz="6000" b="1" dirty="0" smtClean="0">
                <a:solidFill>
                  <a:srgbClr val="C00000"/>
                </a:solidFill>
              </a:rPr>
              <a:t>Thank you!</a:t>
            </a:r>
            <a:endParaRPr lang="fr-FR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30548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1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67 million </a:t>
            </a:r>
            <a:r>
              <a:rPr lang="fr-FR" sz="2800" b="1" dirty="0" err="1" smtClean="0">
                <a:solidFill>
                  <a:schemeClr val="tx1"/>
                </a:solidFill>
              </a:rPr>
              <a:t>inhabitants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672 000 km² </a:t>
            </a:r>
            <a:r>
              <a:rPr lang="fr-FR" sz="2400" b="1" dirty="0" err="1" smtClean="0">
                <a:solidFill>
                  <a:schemeClr val="tx1"/>
                </a:solidFill>
              </a:rPr>
              <a:t>including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overseas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departments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18 </a:t>
            </a:r>
            <a:r>
              <a:rPr lang="fr-FR" sz="2800" b="1" dirty="0" err="1" smtClean="0">
                <a:solidFill>
                  <a:schemeClr val="tx1"/>
                </a:solidFill>
              </a:rPr>
              <a:t>regions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since</a:t>
            </a:r>
            <a:r>
              <a:rPr lang="fr-FR" sz="2400" b="1" dirty="0" smtClean="0">
                <a:solidFill>
                  <a:schemeClr val="tx1"/>
                </a:solidFill>
              </a:rPr>
              <a:t> 2015 (12 in </a:t>
            </a:r>
            <a:r>
              <a:rPr lang="fr-FR" sz="2400" b="1" dirty="0" err="1" smtClean="0">
                <a:solidFill>
                  <a:schemeClr val="tx1"/>
                </a:solidFill>
              </a:rPr>
              <a:t>mainland</a:t>
            </a:r>
            <a:r>
              <a:rPr lang="fr-FR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101 </a:t>
            </a:r>
            <a:r>
              <a:rPr lang="fr-FR" sz="2800" b="1" dirty="0" err="1" smtClean="0">
                <a:solidFill>
                  <a:schemeClr val="tx1"/>
                </a:solidFill>
              </a:rPr>
              <a:t>departments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/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30548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1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67 million </a:t>
            </a:r>
            <a:r>
              <a:rPr lang="fr-FR" sz="2800" b="1" dirty="0" err="1" smtClean="0">
                <a:solidFill>
                  <a:schemeClr val="tx1"/>
                </a:solidFill>
              </a:rPr>
              <a:t>inhabitants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672 000 km² </a:t>
            </a:r>
            <a:r>
              <a:rPr lang="fr-FR" sz="2400" b="1" dirty="0" err="1" smtClean="0">
                <a:solidFill>
                  <a:schemeClr val="tx1"/>
                </a:solidFill>
              </a:rPr>
              <a:t>including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overseas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departments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18 </a:t>
            </a:r>
            <a:r>
              <a:rPr lang="fr-FR" sz="2800" b="1" dirty="0" err="1" smtClean="0">
                <a:solidFill>
                  <a:schemeClr val="tx1"/>
                </a:solidFill>
              </a:rPr>
              <a:t>regions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since</a:t>
            </a:r>
            <a:r>
              <a:rPr lang="fr-FR" sz="2400" b="1" dirty="0" smtClean="0">
                <a:solidFill>
                  <a:schemeClr val="tx1"/>
                </a:solidFill>
              </a:rPr>
              <a:t> 2015 (12 in </a:t>
            </a:r>
            <a:r>
              <a:rPr lang="fr-FR" sz="2400" b="1" dirty="0" err="1" smtClean="0">
                <a:solidFill>
                  <a:schemeClr val="tx1"/>
                </a:solidFill>
              </a:rPr>
              <a:t>mainland</a:t>
            </a:r>
            <a:r>
              <a:rPr lang="fr-FR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101 </a:t>
            </a:r>
            <a:r>
              <a:rPr lang="fr-FR" sz="2800" b="1" dirty="0" err="1" smtClean="0">
                <a:solidFill>
                  <a:schemeClr val="tx1"/>
                </a:solidFill>
              </a:rPr>
              <a:t>departments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13 000 </a:t>
            </a:r>
            <a:r>
              <a:rPr lang="fr-FR" sz="2800" b="1" dirty="0" err="1" smtClean="0">
                <a:solidFill>
                  <a:schemeClr val="tx1"/>
                </a:solidFill>
              </a:rPr>
              <a:t>intercommunalities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/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30548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1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67 million </a:t>
            </a:r>
            <a:r>
              <a:rPr lang="fr-FR" sz="2800" b="1" dirty="0" err="1" smtClean="0">
                <a:solidFill>
                  <a:schemeClr val="tx1"/>
                </a:solidFill>
              </a:rPr>
              <a:t>inhabitants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672 000 km² </a:t>
            </a:r>
            <a:r>
              <a:rPr lang="fr-FR" sz="2400" b="1" dirty="0" err="1" smtClean="0">
                <a:solidFill>
                  <a:schemeClr val="tx1"/>
                </a:solidFill>
              </a:rPr>
              <a:t>including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overseas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departments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18 </a:t>
            </a:r>
            <a:r>
              <a:rPr lang="fr-FR" sz="2800" b="1" dirty="0" err="1" smtClean="0">
                <a:solidFill>
                  <a:schemeClr val="tx1"/>
                </a:solidFill>
              </a:rPr>
              <a:t>regions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since</a:t>
            </a:r>
            <a:r>
              <a:rPr lang="fr-FR" sz="2400" b="1" dirty="0" smtClean="0">
                <a:solidFill>
                  <a:schemeClr val="tx1"/>
                </a:solidFill>
              </a:rPr>
              <a:t> 2015 (12 in </a:t>
            </a:r>
            <a:r>
              <a:rPr lang="fr-FR" sz="2400" b="1" dirty="0" err="1" smtClean="0">
                <a:solidFill>
                  <a:schemeClr val="tx1"/>
                </a:solidFill>
              </a:rPr>
              <a:t>mainland</a:t>
            </a:r>
            <a:r>
              <a:rPr lang="fr-FR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101 </a:t>
            </a:r>
            <a:r>
              <a:rPr lang="fr-FR" sz="2800" b="1" dirty="0" err="1" smtClean="0">
                <a:solidFill>
                  <a:schemeClr val="tx1"/>
                </a:solidFill>
              </a:rPr>
              <a:t>departments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13 000 </a:t>
            </a:r>
            <a:r>
              <a:rPr lang="fr-FR" sz="2800" b="1" dirty="0" err="1" smtClean="0">
                <a:solidFill>
                  <a:schemeClr val="tx1"/>
                </a:solidFill>
              </a:rPr>
              <a:t>intercommunalities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</a:rPr>
              <a:t> 36 000 </a:t>
            </a:r>
            <a:r>
              <a:rPr lang="fr-FR" sz="2800" b="1" dirty="0" err="1" smtClean="0">
                <a:solidFill>
                  <a:schemeClr val="tx1"/>
                </a:solidFill>
              </a:rPr>
              <a:t>municipalities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Music and art </a:t>
            </a:r>
            <a:r>
              <a:rPr lang="fr-FR" b="1" dirty="0" err="1" smtClean="0">
                <a:solidFill>
                  <a:srgbClr val="C00000"/>
                </a:solidFill>
              </a:rPr>
              <a:t>schools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in 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Schools </a:t>
            </a:r>
            <a:r>
              <a:rPr lang="fr-FR" sz="2800" b="1" dirty="0" err="1" smtClean="0">
                <a:solidFill>
                  <a:schemeClr val="tx1"/>
                </a:solidFill>
              </a:rPr>
              <a:t>classified</a:t>
            </a:r>
            <a:r>
              <a:rPr lang="fr-FR" sz="2800" b="1" dirty="0" smtClean="0">
                <a:solidFill>
                  <a:schemeClr val="tx1"/>
                </a:solidFill>
              </a:rPr>
              <a:t> by the State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42 Conservatoires à Rayonnement Régional (CRR)</a:t>
            </a:r>
          </a:p>
          <a:p>
            <a:pPr lvl="1" algn="l"/>
            <a:endParaRPr lang="fr-FR" sz="2000" b="1" dirty="0" smtClean="0">
              <a:solidFill>
                <a:schemeClr val="tx1"/>
              </a:solidFill>
            </a:endParaRPr>
          </a:p>
          <a:p>
            <a:pPr lvl="1" algn="l"/>
            <a:endParaRPr lang="fr-FR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Philippe\Desktop\Conservatoire-de-musique-et-de-danse-Maurice-Ravel-une-310x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93096"/>
            <a:ext cx="3494558" cy="2322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Music and art </a:t>
            </a:r>
            <a:r>
              <a:rPr lang="fr-FR" b="1" dirty="0" err="1" smtClean="0">
                <a:solidFill>
                  <a:srgbClr val="C00000"/>
                </a:solidFill>
              </a:rPr>
              <a:t>schools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in 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Schools </a:t>
            </a:r>
            <a:r>
              <a:rPr lang="fr-FR" sz="2800" b="1" dirty="0" err="1" smtClean="0">
                <a:solidFill>
                  <a:schemeClr val="tx1"/>
                </a:solidFill>
              </a:rPr>
              <a:t>classified</a:t>
            </a:r>
            <a:r>
              <a:rPr lang="fr-FR" sz="2800" b="1" dirty="0" smtClean="0">
                <a:solidFill>
                  <a:schemeClr val="tx1"/>
                </a:solidFill>
              </a:rPr>
              <a:t> by the State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42 Conservatoires à Rayonnement Régional (CRR)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120 Conservatoires à Rayonnement Départemental (CRD)</a:t>
            </a:r>
          </a:p>
          <a:p>
            <a:pPr lvl="1" algn="l"/>
            <a:endParaRPr lang="fr-FR" sz="2000" b="1" dirty="0" smtClean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Philippe\Desktop\Conservatoire-de-musique-et-de-danse-Maurice-Ravel-une-310x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93096"/>
            <a:ext cx="3494558" cy="2322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Music and art </a:t>
            </a:r>
            <a:r>
              <a:rPr lang="fr-FR" b="1" dirty="0" err="1" smtClean="0">
                <a:solidFill>
                  <a:srgbClr val="C00000"/>
                </a:solidFill>
              </a:rPr>
              <a:t>schools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in France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960440"/>
          </a:xfrm>
        </p:spPr>
        <p:txBody>
          <a:bodyPr>
            <a:normAutofit/>
          </a:bodyPr>
          <a:lstStyle/>
          <a:p>
            <a:endParaRPr lang="fr-FR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Schools </a:t>
            </a:r>
            <a:r>
              <a:rPr lang="fr-FR" sz="2800" b="1" dirty="0" err="1" smtClean="0">
                <a:solidFill>
                  <a:schemeClr val="tx1"/>
                </a:solidFill>
              </a:rPr>
              <a:t>classified</a:t>
            </a:r>
            <a:r>
              <a:rPr lang="fr-FR" sz="2800" b="1" dirty="0" smtClean="0">
                <a:solidFill>
                  <a:schemeClr val="tx1"/>
                </a:solidFill>
              </a:rPr>
              <a:t> by the State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42 Conservatoires à Rayonnement Régional (CRR)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120 Conservatoires à Rayonnement Départemental (CRD)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380 Conservatoires à Rayonnement Communal (CRC)</a:t>
            </a:r>
          </a:p>
          <a:p>
            <a:pPr lvl="1" algn="l"/>
            <a:endParaRPr lang="fr-FR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Philippe\Desktop\Conservatoire-de-musique-et-de-danse-Maurice-Ravel-une-310x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93096"/>
            <a:ext cx="3494558" cy="2322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480</TotalTime>
  <Words>926</Words>
  <Application>Microsoft Office PowerPoint</Application>
  <PresentationFormat>Affichage à l'écran (4:3)</PresentationFormat>
  <Paragraphs>311</Paragraphs>
  <Slides>34</Slides>
  <Notes>34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FRANCE</vt:lpstr>
      <vt:lpstr>FRANCE</vt:lpstr>
      <vt:lpstr>FRANCE</vt:lpstr>
      <vt:lpstr>FRANCE</vt:lpstr>
      <vt:lpstr>FRANCE</vt:lpstr>
      <vt:lpstr>FRANCE</vt:lpstr>
      <vt:lpstr>Music and art schools in France</vt:lpstr>
      <vt:lpstr>Music and art schools in France</vt:lpstr>
      <vt:lpstr>Music and art schools in France</vt:lpstr>
      <vt:lpstr>Music and art schools in France</vt:lpstr>
      <vt:lpstr>FFEA Fédération Française de l’Enseignement Artistique</vt:lpstr>
      <vt:lpstr>FFEA Fédération Française de l’Enseignement Artistique</vt:lpstr>
      <vt:lpstr>FFEA Fédération Française de l’Enseignement Artistique</vt:lpstr>
      <vt:lpstr>FFEA Fédération Française de l’Enseignement Artistique</vt:lpstr>
      <vt:lpstr>FFEA Fédération Française de l’Enseignement Artistique</vt:lpstr>
      <vt:lpstr>FFEA Fédération Française de l’Enseignement Artistique</vt:lpstr>
      <vt:lpstr>MISSION</vt:lpstr>
      <vt:lpstr>MISSION</vt:lpstr>
      <vt:lpstr>MISSION</vt:lpstr>
      <vt:lpstr>MISSION</vt:lpstr>
      <vt:lpstr>MISSION</vt:lpstr>
      <vt:lpstr>MISSION</vt:lpstr>
      <vt:lpstr>MISSION</vt:lpstr>
      <vt:lpstr>MISSION</vt:lpstr>
      <vt:lpstr>MISSION</vt:lpstr>
      <vt:lpstr>PROJECTS</vt:lpstr>
      <vt:lpstr>PROJECTS</vt:lpstr>
      <vt:lpstr>PROJECTS</vt:lpstr>
      <vt:lpstr>PROJECTS</vt:lpstr>
      <vt:lpstr>PROJECTS</vt:lpstr>
      <vt:lpstr>PROJECTS</vt:lpstr>
      <vt:lpstr>PROJECTS</vt:lpstr>
      <vt:lpstr>PROJECTS</vt:lpstr>
      <vt:lpstr>FFEA Fédération Française de l’Enseignement Artistique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Philippe</cp:lastModifiedBy>
  <cp:revision>54</cp:revision>
  <dcterms:created xsi:type="dcterms:W3CDTF">2017-03-12T16:18:01Z</dcterms:created>
  <dcterms:modified xsi:type="dcterms:W3CDTF">2017-03-28T10:29:57Z</dcterms:modified>
</cp:coreProperties>
</file>