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71" r:id="rId13"/>
    <p:sldId id="269" r:id="rId14"/>
    <p:sldId id="273" r:id="rId15"/>
    <p:sldId id="270" r:id="rId16"/>
    <p:sldId id="272" r:id="rId17"/>
    <p:sldId id="275" r:id="rId18"/>
    <p:sldId id="276" r:id="rId19"/>
    <p:sldId id="277" r:id="rId20"/>
    <p:sldId id="274" r:id="rId2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inliis\Downloads\Rahvastikuprogno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inliis\Downloads\Rahvastikup&#252;ramiid%20&#8211;%20Tartu%20linn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inliis\Documents\taustmaterjalid%20EML%2006062016\EML%20&#245;petajate%20palk%202016_28.03.16_t&#246;&#246;deldu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inliis\Documents\taustmaterjalid%20EML%2006062016\EMLi%20&#245;petajate%20vajadus%20jaan%202016_28.03.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inliis\Downloads\e647910ec6b64506b48f73d27f9d708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89499457325252"/>
          <c:y val="5.1400554097404488E-2"/>
          <c:w val="0.61556878295573991"/>
          <c:h val="0.72575422863808692"/>
        </c:manualLayout>
      </c:layout>
      <c:lineChart>
        <c:grouping val="standard"/>
        <c:varyColors val="0"/>
        <c:ser>
          <c:idx val="0"/>
          <c:order val="0"/>
          <c:tx>
            <c:strRef>
              <c:f>[Rahvastikuprognoos.xls]Sheet1!$A$4</c:f>
              <c:strCache>
                <c:ptCount val="1"/>
                <c:pt idx="0">
                  <c:v>EU-27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[Rahvastikuprognoos.xls]Sheet1!$B$3:$L$3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[Rahvastikuprognoos.xls]Sheet1!$B$4:$L$4</c:f>
              <c:numCache>
                <c:formatCode>#,##0</c:formatCode>
                <c:ptCount val="11"/>
                <c:pt idx="0">
                  <c:v>501044</c:v>
                </c:pt>
                <c:pt idx="1">
                  <c:v>508235</c:v>
                </c:pt>
                <c:pt idx="2">
                  <c:v>514366</c:v>
                </c:pt>
                <c:pt idx="3">
                  <c:v>519109</c:v>
                </c:pt>
                <c:pt idx="4">
                  <c:v>522342</c:v>
                </c:pt>
                <c:pt idx="5">
                  <c:v>524537</c:v>
                </c:pt>
                <c:pt idx="6">
                  <c:v>525702</c:v>
                </c:pt>
                <c:pt idx="7">
                  <c:v>525625</c:v>
                </c:pt>
                <c:pt idx="8">
                  <c:v>524053</c:v>
                </c:pt>
                <c:pt idx="9">
                  <c:v>521034</c:v>
                </c:pt>
                <c:pt idx="10">
                  <c:v>516940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89696"/>
        <c:axId val="96591232"/>
      </c:lineChart>
      <c:lineChart>
        <c:grouping val="standard"/>
        <c:varyColors val="0"/>
        <c:ser>
          <c:idx val="1"/>
          <c:order val="1"/>
          <c:tx>
            <c:strRef>
              <c:f>[Rahvastikuprognoos.xls]Sheet1!$A$5</c:f>
              <c:strCache>
                <c:ptCount val="1"/>
                <c:pt idx="0">
                  <c:v>Estonia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[Rahvastikuprognoos.xls]Sheet1!$B$3:$L$3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[Rahvastikuprognoos.xls]Sheet1!$B$5:$L$5</c:f>
              <c:numCache>
                <c:formatCode>#,##0</c:formatCode>
                <c:ptCount val="11"/>
                <c:pt idx="0">
                  <c:v>1340</c:v>
                </c:pt>
                <c:pt idx="1">
                  <c:v>1335</c:v>
                </c:pt>
                <c:pt idx="2">
                  <c:v>1324</c:v>
                </c:pt>
                <c:pt idx="3">
                  <c:v>1304</c:v>
                </c:pt>
                <c:pt idx="4">
                  <c:v>1280</c:v>
                </c:pt>
                <c:pt idx="5">
                  <c:v>1259</c:v>
                </c:pt>
                <c:pt idx="6">
                  <c:v>1243</c:v>
                </c:pt>
                <c:pt idx="7">
                  <c:v>1229</c:v>
                </c:pt>
                <c:pt idx="8">
                  <c:v>1213</c:v>
                </c:pt>
                <c:pt idx="9">
                  <c:v>1195</c:v>
                </c:pt>
                <c:pt idx="10">
                  <c:v>1173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36384"/>
        <c:axId val="100734464"/>
      </c:lineChart>
      <c:catAx>
        <c:axId val="965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t-EE"/>
          </a:p>
        </c:txPr>
        <c:crossAx val="96591232"/>
        <c:crosses val="autoZero"/>
        <c:auto val="1"/>
        <c:lblAlgn val="ctr"/>
        <c:lblOffset val="100"/>
        <c:noMultiLvlLbl val="0"/>
      </c:catAx>
      <c:valAx>
        <c:axId val="96591232"/>
        <c:scaling>
          <c:orientation val="minMax"/>
          <c:max val="550000"/>
          <c:min val="49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EU-27</a:t>
                </a:r>
                <a:r>
                  <a:rPr lang="et-EE" sz="1200"/>
                  <a:t> population, thousands</a:t>
                </a:r>
                <a:endParaRPr lang="en-US" sz="120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/>
            </a:pPr>
            <a:endParaRPr lang="et-EE"/>
          </a:p>
        </c:txPr>
        <c:crossAx val="96589696"/>
        <c:crosses val="autoZero"/>
        <c:crossBetween val="between"/>
        <c:majorUnit val="10000"/>
      </c:valAx>
      <c:valAx>
        <c:axId val="100734464"/>
        <c:scaling>
          <c:orientation val="minMax"/>
          <c:max val="1450"/>
          <c:min val="115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Estonian population, thousands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/>
            </a:pPr>
            <a:endParaRPr lang="et-EE"/>
          </a:p>
        </c:txPr>
        <c:crossAx val="100736384"/>
        <c:crosses val="max"/>
        <c:crossBetween val="between"/>
      </c:valAx>
      <c:catAx>
        <c:axId val="100736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0734464"/>
        <c:crosses val="autoZero"/>
        <c:auto val="1"/>
        <c:lblAlgn val="ctr"/>
        <c:lblOffset val="100"/>
        <c:noMultiLvlLbl val="0"/>
      </c:catAx>
      <c:spPr>
        <a:noFill/>
        <a:ln w="0">
          <a:noFill/>
        </a:ln>
      </c:spPr>
    </c:plotArea>
    <c:legend>
      <c:legendPos val="b"/>
      <c:layout>
        <c:manualLayout>
          <c:xMode val="edge"/>
          <c:yMode val="edge"/>
          <c:x val="0.35349536358098504"/>
          <c:y val="0.91628280839895015"/>
          <c:w val="0.29300927283802991"/>
          <c:h val="8.3717191601049873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age </a:t>
            </a:r>
            <a:r>
              <a:rPr lang="en-US" sz="1000" dirty="0" smtClean="0"/>
              <a:t>groups</a:t>
            </a:r>
            <a:r>
              <a:rPr lang="et-EE" sz="1000" dirty="0" smtClean="0"/>
              <a:t> </a:t>
            </a:r>
            <a:r>
              <a:rPr lang="et-EE" sz="1000" dirty="0" err="1" smtClean="0"/>
              <a:t>in</a:t>
            </a:r>
            <a:r>
              <a:rPr lang="et-EE" sz="1000" dirty="0" smtClean="0"/>
              <a:t> 2016</a:t>
            </a:r>
            <a:endParaRPr lang="en-US" sz="1000" dirty="0"/>
          </a:p>
        </c:rich>
      </c:tx>
      <c:layout>
        <c:manualLayout>
          <c:xMode val="edge"/>
          <c:yMode val="edge"/>
          <c:x val="0.39979673936464938"/>
          <c:y val="2.2480967723163036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215442806131871E-2"/>
          <c:y val="9.621946767819449E-2"/>
          <c:w val="0.85238910761154851"/>
          <c:h val="0.662818549261722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'[Rahvastikupüramiid – Tartu linn (1).xls]Sheet1'!$A$14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cat>
            <c:strRef>
              <c:f>'[Rahvastikupüramiid – Tartu linn (1).xls]Sheet1'!$B$13:$S$13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ja vanemad</c:v>
                </c:pt>
              </c:strCache>
            </c:strRef>
          </c:cat>
          <c:val>
            <c:numRef>
              <c:f>'[Rahvastikupüramiid – Tartu linn (1).xls]Sheet1'!$B$14:$S$14</c:f>
              <c:numCache>
                <c:formatCode>#,##0</c:formatCode>
                <c:ptCount val="18"/>
                <c:pt idx="0">
                  <c:v>34405</c:v>
                </c:pt>
                <c:pt idx="1">
                  <c:v>37269</c:v>
                </c:pt>
                <c:pt idx="2">
                  <c:v>31310</c:v>
                </c:pt>
                <c:pt idx="3">
                  <c:v>29062</c:v>
                </c:pt>
                <c:pt idx="4">
                  <c:v>36274</c:v>
                </c:pt>
                <c:pt idx="5">
                  <c:v>47371</c:v>
                </c:pt>
                <c:pt idx="6">
                  <c:v>45658</c:v>
                </c:pt>
                <c:pt idx="7">
                  <c:v>43888</c:v>
                </c:pt>
                <c:pt idx="8">
                  <c:v>44874</c:v>
                </c:pt>
                <c:pt idx="9">
                  <c:v>43499</c:v>
                </c:pt>
                <c:pt idx="10">
                  <c:v>45243</c:v>
                </c:pt>
                <c:pt idx="11">
                  <c:v>47800</c:v>
                </c:pt>
                <c:pt idx="12">
                  <c:v>47047</c:v>
                </c:pt>
                <c:pt idx="13">
                  <c:v>43836</c:v>
                </c:pt>
                <c:pt idx="14">
                  <c:v>34117</c:v>
                </c:pt>
                <c:pt idx="15">
                  <c:v>37307</c:v>
                </c:pt>
                <c:pt idx="16">
                  <c:v>26198</c:v>
                </c:pt>
                <c:pt idx="17">
                  <c:v>24078</c:v>
                </c:pt>
              </c:numCache>
            </c:numRef>
          </c:val>
        </c:ser>
        <c:ser>
          <c:idx val="1"/>
          <c:order val="1"/>
          <c:tx>
            <c:strRef>
              <c:f>'[Rahvastikupüramiid – Tartu linn (1).xls]Sheet1'!$A$15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cat>
            <c:strRef>
              <c:f>'[Rahvastikupüramiid – Tartu linn (1).xls]Sheet1'!$B$13:$S$13</c:f>
              <c:strCache>
                <c:ptCount val="18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 ja vanemad</c:v>
                </c:pt>
              </c:strCache>
            </c:strRef>
          </c:cat>
          <c:val>
            <c:numRef>
              <c:f>'[Rahvastikupüramiid – Tartu linn (1).xls]Sheet1'!$B$15:$S$15</c:f>
              <c:numCache>
                <c:formatCode>#,##0</c:formatCode>
                <c:ptCount val="18"/>
                <c:pt idx="0">
                  <c:v>-36198</c:v>
                </c:pt>
                <c:pt idx="1">
                  <c:v>-39323</c:v>
                </c:pt>
                <c:pt idx="2">
                  <c:v>-32940</c:v>
                </c:pt>
                <c:pt idx="3">
                  <c:v>-30876</c:v>
                </c:pt>
                <c:pt idx="4">
                  <c:v>-38215</c:v>
                </c:pt>
                <c:pt idx="5">
                  <c:v>-51769</c:v>
                </c:pt>
                <c:pt idx="6">
                  <c:v>-48625</c:v>
                </c:pt>
                <c:pt idx="7">
                  <c:v>-46048</c:v>
                </c:pt>
                <c:pt idx="8">
                  <c:v>-46188</c:v>
                </c:pt>
                <c:pt idx="9">
                  <c:v>-42355</c:v>
                </c:pt>
                <c:pt idx="10">
                  <c:v>-41991</c:v>
                </c:pt>
                <c:pt idx="11">
                  <c:v>-40928</c:v>
                </c:pt>
                <c:pt idx="12">
                  <c:v>-36463</c:v>
                </c:pt>
                <c:pt idx="13">
                  <c:v>-29973</c:v>
                </c:pt>
                <c:pt idx="14">
                  <c:v>-20131</c:v>
                </c:pt>
                <c:pt idx="15">
                  <c:v>-17867</c:v>
                </c:pt>
                <c:pt idx="16">
                  <c:v>-10232</c:v>
                </c:pt>
                <c:pt idx="17">
                  <c:v>-6586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74"/>
        <c:axId val="100757504"/>
        <c:axId val="100759040"/>
      </c:barChart>
      <c:catAx>
        <c:axId val="100757504"/>
        <c:scaling>
          <c:orientation val="minMax"/>
        </c:scaling>
        <c:delete val="0"/>
        <c:axPos val="l"/>
        <c:majorTickMark val="out"/>
        <c:minorTickMark val="none"/>
        <c:tickLblPos val="nextTo"/>
        <c:crossAx val="100759040"/>
        <c:crosses val="autoZero"/>
        <c:auto val="1"/>
        <c:lblAlgn val="ctr"/>
        <c:lblOffset val="100"/>
        <c:noMultiLvlLbl val="0"/>
      </c:catAx>
      <c:valAx>
        <c:axId val="10075904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00757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7019504555808658"/>
          <c:y val="0.89886937165711744"/>
          <c:w val="0.30542291294711565"/>
          <c:h val="7.5935015157046037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/>
              <a:t>number of institutions</a:t>
            </a:r>
            <a:r>
              <a:rPr lang="et-EE" sz="1400" b="0" dirty="0"/>
              <a:t>: </a:t>
            </a:r>
            <a:r>
              <a:rPr lang="en-US" sz="1400" b="0" dirty="0"/>
              <a:t>44</a:t>
            </a:r>
            <a:endParaRPr lang="et-EE" sz="1400" b="0" dirty="0"/>
          </a:p>
          <a:p>
            <a:pPr>
              <a:defRPr sz="1400" b="0"/>
            </a:pPr>
            <a:r>
              <a:rPr lang="et-EE" sz="1400" b="0" dirty="0" err="1"/>
              <a:t>year</a:t>
            </a:r>
            <a:r>
              <a:rPr lang="et-EE" sz="1400" b="0" dirty="0"/>
              <a:t>: 2015</a:t>
            </a:r>
            <a:endParaRPr lang="en-US" sz="1400" b="0" dirty="0"/>
          </a:p>
        </c:rich>
      </c:tx>
      <c:layout>
        <c:manualLayout>
          <c:xMode val="edge"/>
          <c:yMode val="edge"/>
          <c:x val="0.13424540682414701"/>
          <c:y val="2.7958993476234855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6029308836395457E-2"/>
          <c:y val="2.1456509455423385E-2"/>
          <c:w val="0.91285958005249346"/>
          <c:h val="0.4650782140856444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Sheet3!$A$1:$A$44</c:f>
              <c:strCache>
                <c:ptCount val="44"/>
                <c:pt idx="0">
                  <c:v>Maardu kunstide kool</c:v>
                </c:pt>
                <c:pt idx="1">
                  <c:v>Mustvee muusika- ja kunstikool</c:v>
                </c:pt>
                <c:pt idx="2">
                  <c:v>Narva-Jõesuu Muusika- ja Kunstikool</c:v>
                </c:pt>
                <c:pt idx="3">
                  <c:v>Ahtme KK</c:v>
                </c:pt>
                <c:pt idx="4">
                  <c:v>Toila muusika-ja kunstikool</c:v>
                </c:pt>
                <c:pt idx="5">
                  <c:v>Koeru muusikakool</c:v>
                </c:pt>
                <c:pt idx="6">
                  <c:v>Vändra muusikakool</c:v>
                </c:pt>
                <c:pt idx="7">
                  <c:v>Loksa muusikakool</c:v>
                </c:pt>
                <c:pt idx="8">
                  <c:v>Orissaare muusikakool</c:v>
                </c:pt>
                <c:pt idx="9">
                  <c:v>Alatskivi kunstide kool </c:v>
                </c:pt>
                <c:pt idx="10">
                  <c:v>Iisaku kunstide kool</c:v>
                </c:pt>
                <c:pt idx="11">
                  <c:v>Pärnu muusikakool</c:v>
                </c:pt>
                <c:pt idx="12">
                  <c:v>Narva muusikakool</c:v>
                </c:pt>
                <c:pt idx="13">
                  <c:v>Kohila Koolituskeskuse muusikakool</c:v>
                </c:pt>
                <c:pt idx="14">
                  <c:v>Elva muusikakool</c:v>
                </c:pt>
                <c:pt idx="15">
                  <c:v>Nõo muusikakool</c:v>
                </c:pt>
                <c:pt idx="16">
                  <c:v>Käina Huvi- ja Kultuurikeskus</c:v>
                </c:pt>
                <c:pt idx="17">
                  <c:v>Türi muusikakool</c:v>
                </c:pt>
                <c:pt idx="18">
                  <c:v>Kiviõli muusikakool</c:v>
                </c:pt>
                <c:pt idx="19">
                  <c:v>Abja muusikakool</c:v>
                </c:pt>
                <c:pt idx="20">
                  <c:v>Tartu valla muusikakool</c:v>
                </c:pt>
                <c:pt idx="21">
                  <c:v>Võru muusikakool</c:v>
                </c:pt>
                <c:pt idx="22">
                  <c:v>Tartu I muusikakool</c:v>
                </c:pt>
                <c:pt idx="23">
                  <c:v>Lihula muusika- ja kunstikool</c:v>
                </c:pt>
                <c:pt idx="24">
                  <c:v>Räpina muusikakool</c:v>
                </c:pt>
                <c:pt idx="25">
                  <c:v>Jõhvi muusikakool</c:v>
                </c:pt>
                <c:pt idx="26">
                  <c:v>Tartu II muusikakool</c:v>
                </c:pt>
                <c:pt idx="27">
                  <c:v>Otepää muusikakool</c:v>
                </c:pt>
                <c:pt idx="28">
                  <c:v>Aruküla huvialakeskus Pääsulind </c:v>
                </c:pt>
                <c:pt idx="29">
                  <c:v>Häädemeeste muusikakool</c:v>
                </c:pt>
                <c:pt idx="30">
                  <c:v>Kadrina kunstide kool</c:v>
                </c:pt>
                <c:pt idx="31">
                  <c:v>Keila muusikakool</c:v>
                </c:pt>
                <c:pt idx="32">
                  <c:v>Märjamaa muusika- ja kunstikool</c:v>
                </c:pt>
                <c:pt idx="33">
                  <c:v>Kiili kunstide kool</c:v>
                </c:pt>
                <c:pt idx="34">
                  <c:v>Viimsi muusikakool</c:v>
                </c:pt>
                <c:pt idx="35">
                  <c:v>Audru huvialakeskus</c:v>
                </c:pt>
                <c:pt idx="36">
                  <c:v>Ülenurme muusikakool</c:v>
                </c:pt>
                <c:pt idx="37">
                  <c:v>Lasnamäe muusikakool</c:v>
                </c:pt>
                <c:pt idx="38">
                  <c:v>Vanalinna Hkolleegiumi muusikakool</c:v>
                </c:pt>
                <c:pt idx="39">
                  <c:v>Jõelähtme muusika- ja kunstikool</c:v>
                </c:pt>
                <c:pt idx="40">
                  <c:v>Põltsamaa muusikakool</c:v>
                </c:pt>
                <c:pt idx="41">
                  <c:v>Rae huvialakool</c:v>
                </c:pt>
                <c:pt idx="42">
                  <c:v>Tartu H. Elleri nim. Muusikakool</c:v>
                </c:pt>
                <c:pt idx="43">
                  <c:v>Georg Otsa nim. Tallinna muusikakool</c:v>
                </c:pt>
              </c:strCache>
            </c:strRef>
          </c:cat>
          <c:val>
            <c:numRef>
              <c:f>Sheet3!$B$1:$B$44</c:f>
              <c:numCache>
                <c:formatCode>General</c:formatCode>
                <c:ptCount val="44"/>
                <c:pt idx="0">
                  <c:v>534</c:v>
                </c:pt>
                <c:pt idx="1">
                  <c:v>573</c:v>
                </c:pt>
                <c:pt idx="2">
                  <c:v>604</c:v>
                </c:pt>
                <c:pt idx="3">
                  <c:v>610</c:v>
                </c:pt>
                <c:pt idx="4">
                  <c:v>630</c:v>
                </c:pt>
                <c:pt idx="5">
                  <c:v>648</c:v>
                </c:pt>
                <c:pt idx="6">
                  <c:v>654</c:v>
                </c:pt>
                <c:pt idx="7">
                  <c:v>661</c:v>
                </c:pt>
                <c:pt idx="8">
                  <c:v>662</c:v>
                </c:pt>
                <c:pt idx="9">
                  <c:v>675</c:v>
                </c:pt>
                <c:pt idx="10">
                  <c:v>675</c:v>
                </c:pt>
                <c:pt idx="11">
                  <c:v>675</c:v>
                </c:pt>
                <c:pt idx="12">
                  <c:v>680</c:v>
                </c:pt>
                <c:pt idx="13">
                  <c:v>715</c:v>
                </c:pt>
                <c:pt idx="14">
                  <c:v>719</c:v>
                </c:pt>
                <c:pt idx="15">
                  <c:v>720</c:v>
                </c:pt>
                <c:pt idx="16">
                  <c:v>733</c:v>
                </c:pt>
                <c:pt idx="17">
                  <c:v>740</c:v>
                </c:pt>
                <c:pt idx="18">
                  <c:v>743</c:v>
                </c:pt>
                <c:pt idx="19">
                  <c:v>744</c:v>
                </c:pt>
                <c:pt idx="20">
                  <c:v>753</c:v>
                </c:pt>
                <c:pt idx="21">
                  <c:v>757</c:v>
                </c:pt>
                <c:pt idx="22">
                  <c:v>765</c:v>
                </c:pt>
                <c:pt idx="23">
                  <c:v>800</c:v>
                </c:pt>
                <c:pt idx="24">
                  <c:v>814</c:v>
                </c:pt>
                <c:pt idx="25">
                  <c:v>820</c:v>
                </c:pt>
                <c:pt idx="26">
                  <c:v>824</c:v>
                </c:pt>
                <c:pt idx="27">
                  <c:v>830</c:v>
                </c:pt>
                <c:pt idx="28">
                  <c:v>840</c:v>
                </c:pt>
                <c:pt idx="29">
                  <c:v>840</c:v>
                </c:pt>
                <c:pt idx="30">
                  <c:v>840</c:v>
                </c:pt>
                <c:pt idx="31">
                  <c:v>850</c:v>
                </c:pt>
                <c:pt idx="32">
                  <c:v>875</c:v>
                </c:pt>
                <c:pt idx="33">
                  <c:v>880</c:v>
                </c:pt>
                <c:pt idx="34">
                  <c:v>880</c:v>
                </c:pt>
                <c:pt idx="35">
                  <c:v>884</c:v>
                </c:pt>
                <c:pt idx="36">
                  <c:v>885</c:v>
                </c:pt>
                <c:pt idx="37">
                  <c:v>900</c:v>
                </c:pt>
                <c:pt idx="38">
                  <c:v>920</c:v>
                </c:pt>
                <c:pt idx="39">
                  <c:v>935</c:v>
                </c:pt>
                <c:pt idx="40">
                  <c:v>937</c:v>
                </c:pt>
                <c:pt idx="41">
                  <c:v>945</c:v>
                </c:pt>
                <c:pt idx="42">
                  <c:v>982</c:v>
                </c:pt>
                <c:pt idx="43">
                  <c:v>1003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2"/>
        <c:axId val="102382592"/>
        <c:axId val="102384384"/>
      </c:barChart>
      <c:catAx>
        <c:axId val="10238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t-EE"/>
          </a:p>
        </c:txPr>
        <c:crossAx val="102384384"/>
        <c:crosses val="autoZero"/>
        <c:auto val="1"/>
        <c:lblAlgn val="ctr"/>
        <c:lblOffset val="100"/>
        <c:tickLblSkip val="1"/>
        <c:noMultiLvlLbl val="0"/>
      </c:catAx>
      <c:valAx>
        <c:axId val="102384384"/>
        <c:scaling>
          <c:orientation val="minMax"/>
          <c:max val="1000"/>
        </c:scaling>
        <c:delete val="0"/>
        <c:axPos val="l"/>
        <c:majorGridlines/>
        <c:numFmt formatCode="#,##0\ &quot;€&quot;" sourceLinked="0"/>
        <c:majorTickMark val="out"/>
        <c:minorTickMark val="none"/>
        <c:tickLblPos val="nextTo"/>
        <c:crossAx val="102382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973591907097968E-2"/>
          <c:y val="1.8294804871986078E-2"/>
          <c:w val="0.79289785464627172"/>
          <c:h val="0.98170521050423321"/>
        </c:manualLayout>
      </c:layout>
      <c:doughnutChart>
        <c:varyColors val="1"/>
        <c:ser>
          <c:idx val="0"/>
          <c:order val="0"/>
          <c:dLbls>
            <c:dLbl>
              <c:idx val="0"/>
              <c:layout>
                <c:manualLayout>
                  <c:x val="-2.1164538405276274E-3"/>
                  <c:y val="-7.041824320071297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9071665363218708E-3"/>
                  <c:y val="-1.744844771135713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8.9403601315901967E-3"/>
                  <c:y val="-3.238484848787612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t-EE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Sheet1!$A$3:$A$8</c:f>
              <c:strCache>
                <c:ptCount val="6"/>
                <c:pt idx="0">
                  <c:v>Loode-Eesti regioon</c:v>
                </c:pt>
                <c:pt idx="1">
                  <c:v>Tallinna regioon</c:v>
                </c:pt>
                <c:pt idx="2">
                  <c:v>Virumaa regioon</c:v>
                </c:pt>
                <c:pt idx="3">
                  <c:v>Tartu regioon</c:v>
                </c:pt>
                <c:pt idx="4">
                  <c:v>Lõuna-Eesti regioon</c:v>
                </c:pt>
                <c:pt idx="5">
                  <c:v>Lääne-Pärnu regioon</c:v>
                </c:pt>
              </c:strCache>
            </c:strRef>
          </c:cat>
          <c:val>
            <c:numRef>
              <c:f>Sheet1!$B$3:$B$8</c:f>
              <c:numCache>
                <c:formatCode>0</c:formatCode>
                <c:ptCount val="6"/>
                <c:pt idx="0">
                  <c:v>29.5</c:v>
                </c:pt>
                <c:pt idx="1">
                  <c:v>11</c:v>
                </c:pt>
                <c:pt idx="2">
                  <c:v>38</c:v>
                </c:pt>
                <c:pt idx="3">
                  <c:v>43.5</c:v>
                </c:pt>
                <c:pt idx="4">
                  <c:v>23.75</c:v>
                </c:pt>
                <c:pt idx="5">
                  <c:v>49.75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0"/>
        <c:holeSize val="50"/>
      </c:doughnut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/>
      </a:pPr>
      <a:endParaRPr lang="et-E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47621160031052"/>
          <c:y val="0.13001348789734615"/>
          <c:w val="0.80445806070015891"/>
          <c:h val="0.7540066345873432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[e647910ec6b64506b48f73d27f9d708e.xls]Sheet1!$A$2</c:f>
              <c:strCache>
                <c:ptCount val="1"/>
                <c:pt idx="0">
                  <c:v>agegroup &lt; 29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[e647910ec6b64506b48f73d27f9d708e.xls]Sheet1!$B$1:$I$1</c:f>
              <c:strCache>
                <c:ptCount val="8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  <c:pt idx="3">
                  <c:v>12/13</c:v>
                </c:pt>
                <c:pt idx="4">
                  <c:v>13/14</c:v>
                </c:pt>
                <c:pt idx="5">
                  <c:v>14/15</c:v>
                </c:pt>
                <c:pt idx="6">
                  <c:v>15/16</c:v>
                </c:pt>
                <c:pt idx="7">
                  <c:v>16/17</c:v>
                </c:pt>
              </c:strCache>
            </c:strRef>
          </c:cat>
          <c:val>
            <c:numRef>
              <c:f>[e647910ec6b64506b48f73d27f9d708e.xls]Sheet1!$B$2:$I$2</c:f>
              <c:numCache>
                <c:formatCode>#,##0</c:formatCode>
                <c:ptCount val="8"/>
                <c:pt idx="0">
                  <c:v>205</c:v>
                </c:pt>
                <c:pt idx="1">
                  <c:v>181</c:v>
                </c:pt>
                <c:pt idx="2">
                  <c:v>178</c:v>
                </c:pt>
                <c:pt idx="3">
                  <c:v>207</c:v>
                </c:pt>
                <c:pt idx="4">
                  <c:v>177</c:v>
                </c:pt>
                <c:pt idx="5">
                  <c:v>197</c:v>
                </c:pt>
                <c:pt idx="6">
                  <c:v>225</c:v>
                </c:pt>
                <c:pt idx="7">
                  <c:v>221</c:v>
                </c:pt>
              </c:numCache>
            </c:numRef>
          </c:val>
        </c:ser>
        <c:ser>
          <c:idx val="1"/>
          <c:order val="1"/>
          <c:tx>
            <c:strRef>
              <c:f>[e647910ec6b64506b48f73d27f9d708e.xls]Sheet1!$A$3</c:f>
              <c:strCache>
                <c:ptCount val="1"/>
                <c:pt idx="0">
                  <c:v>30-39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[e647910ec6b64506b48f73d27f9d708e.xls]Sheet1!$B$1:$I$1</c:f>
              <c:strCache>
                <c:ptCount val="8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  <c:pt idx="3">
                  <c:v>12/13</c:v>
                </c:pt>
                <c:pt idx="4">
                  <c:v>13/14</c:v>
                </c:pt>
                <c:pt idx="5">
                  <c:v>14/15</c:v>
                </c:pt>
                <c:pt idx="6">
                  <c:v>15/16</c:v>
                </c:pt>
                <c:pt idx="7">
                  <c:v>16/17</c:v>
                </c:pt>
              </c:strCache>
            </c:strRef>
          </c:cat>
          <c:val>
            <c:numRef>
              <c:f>[e647910ec6b64506b48f73d27f9d708e.xls]Sheet1!$B$3:$I$3</c:f>
              <c:numCache>
                <c:formatCode>#,##0</c:formatCode>
                <c:ptCount val="8"/>
                <c:pt idx="0">
                  <c:v>354</c:v>
                </c:pt>
                <c:pt idx="1">
                  <c:v>352</c:v>
                </c:pt>
                <c:pt idx="2">
                  <c:v>341</c:v>
                </c:pt>
                <c:pt idx="3">
                  <c:v>339</c:v>
                </c:pt>
                <c:pt idx="4">
                  <c:v>335</c:v>
                </c:pt>
                <c:pt idx="5">
                  <c:v>319</c:v>
                </c:pt>
                <c:pt idx="6">
                  <c:v>299</c:v>
                </c:pt>
                <c:pt idx="7">
                  <c:v>290</c:v>
                </c:pt>
              </c:numCache>
            </c:numRef>
          </c:val>
        </c:ser>
        <c:ser>
          <c:idx val="2"/>
          <c:order val="2"/>
          <c:tx>
            <c:strRef>
              <c:f>[e647910ec6b64506b48f73d27f9d708e.xls]Sheet1!$A$4</c:f>
              <c:strCache>
                <c:ptCount val="1"/>
                <c:pt idx="0">
                  <c:v>40-49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[e647910ec6b64506b48f73d27f9d708e.xls]Sheet1!$B$1:$I$1</c:f>
              <c:strCache>
                <c:ptCount val="8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  <c:pt idx="3">
                  <c:v>12/13</c:v>
                </c:pt>
                <c:pt idx="4">
                  <c:v>13/14</c:v>
                </c:pt>
                <c:pt idx="5">
                  <c:v>14/15</c:v>
                </c:pt>
                <c:pt idx="6">
                  <c:v>15/16</c:v>
                </c:pt>
                <c:pt idx="7">
                  <c:v>16/17</c:v>
                </c:pt>
              </c:strCache>
            </c:strRef>
          </c:cat>
          <c:val>
            <c:numRef>
              <c:f>[e647910ec6b64506b48f73d27f9d708e.xls]Sheet1!$B$4:$I$4</c:f>
              <c:numCache>
                <c:formatCode>#,##0</c:formatCode>
                <c:ptCount val="8"/>
                <c:pt idx="0">
                  <c:v>473</c:v>
                </c:pt>
                <c:pt idx="1">
                  <c:v>472</c:v>
                </c:pt>
                <c:pt idx="2">
                  <c:v>472</c:v>
                </c:pt>
                <c:pt idx="3">
                  <c:v>489</c:v>
                </c:pt>
                <c:pt idx="4">
                  <c:v>457</c:v>
                </c:pt>
                <c:pt idx="5">
                  <c:v>446</c:v>
                </c:pt>
                <c:pt idx="6">
                  <c:v>451</c:v>
                </c:pt>
                <c:pt idx="7">
                  <c:v>426</c:v>
                </c:pt>
              </c:numCache>
            </c:numRef>
          </c:val>
        </c:ser>
        <c:ser>
          <c:idx val="3"/>
          <c:order val="3"/>
          <c:tx>
            <c:strRef>
              <c:f>[e647910ec6b64506b48f73d27f9d708e.xls]Sheet1!$A$5</c:f>
              <c:strCache>
                <c:ptCount val="1"/>
                <c:pt idx="0">
                  <c:v>50-59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[e647910ec6b64506b48f73d27f9d708e.xls]Sheet1!$B$1:$I$1</c:f>
              <c:strCache>
                <c:ptCount val="8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  <c:pt idx="3">
                  <c:v>12/13</c:v>
                </c:pt>
                <c:pt idx="4">
                  <c:v>13/14</c:v>
                </c:pt>
                <c:pt idx="5">
                  <c:v>14/15</c:v>
                </c:pt>
                <c:pt idx="6">
                  <c:v>15/16</c:v>
                </c:pt>
                <c:pt idx="7">
                  <c:v>16/17</c:v>
                </c:pt>
              </c:strCache>
            </c:strRef>
          </c:cat>
          <c:val>
            <c:numRef>
              <c:f>[e647910ec6b64506b48f73d27f9d708e.xls]Sheet1!$B$5:$I$5</c:f>
              <c:numCache>
                <c:formatCode>#,##0</c:formatCode>
                <c:ptCount val="8"/>
                <c:pt idx="0">
                  <c:v>442</c:v>
                </c:pt>
                <c:pt idx="1">
                  <c:v>432</c:v>
                </c:pt>
                <c:pt idx="2">
                  <c:v>458</c:v>
                </c:pt>
                <c:pt idx="3">
                  <c:v>455</c:v>
                </c:pt>
                <c:pt idx="4">
                  <c:v>481</c:v>
                </c:pt>
                <c:pt idx="5">
                  <c:v>485</c:v>
                </c:pt>
                <c:pt idx="6">
                  <c:v>487</c:v>
                </c:pt>
                <c:pt idx="7">
                  <c:v>483</c:v>
                </c:pt>
              </c:numCache>
            </c:numRef>
          </c:val>
        </c:ser>
        <c:ser>
          <c:idx val="4"/>
          <c:order val="4"/>
          <c:tx>
            <c:strRef>
              <c:f>[e647910ec6b64506b48f73d27f9d708e.xls]Sheet1!$A$6</c:f>
              <c:strCache>
                <c:ptCount val="1"/>
                <c:pt idx="0">
                  <c:v>&gt;60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[e647910ec6b64506b48f73d27f9d708e.xls]Sheet1!$B$1:$I$1</c:f>
              <c:strCache>
                <c:ptCount val="8"/>
                <c:pt idx="0">
                  <c:v>09/10</c:v>
                </c:pt>
                <c:pt idx="1">
                  <c:v>10/11</c:v>
                </c:pt>
                <c:pt idx="2">
                  <c:v>11/12</c:v>
                </c:pt>
                <c:pt idx="3">
                  <c:v>12/13</c:v>
                </c:pt>
                <c:pt idx="4">
                  <c:v>13/14</c:v>
                </c:pt>
                <c:pt idx="5">
                  <c:v>14/15</c:v>
                </c:pt>
                <c:pt idx="6">
                  <c:v>15/16</c:v>
                </c:pt>
                <c:pt idx="7">
                  <c:v>16/17</c:v>
                </c:pt>
              </c:strCache>
            </c:strRef>
          </c:cat>
          <c:val>
            <c:numRef>
              <c:f>[e647910ec6b64506b48f73d27f9d708e.xls]Sheet1!$B$6:$I$6</c:f>
              <c:numCache>
                <c:formatCode>#,##0</c:formatCode>
                <c:ptCount val="8"/>
                <c:pt idx="0">
                  <c:v>259</c:v>
                </c:pt>
                <c:pt idx="1">
                  <c:v>293</c:v>
                </c:pt>
                <c:pt idx="2">
                  <c:v>310</c:v>
                </c:pt>
                <c:pt idx="3">
                  <c:v>294</c:v>
                </c:pt>
                <c:pt idx="4">
                  <c:v>364</c:v>
                </c:pt>
                <c:pt idx="5">
                  <c:v>384</c:v>
                </c:pt>
                <c:pt idx="6">
                  <c:v>418</c:v>
                </c:pt>
                <c:pt idx="7">
                  <c:v>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9"/>
        <c:overlap val="100"/>
        <c:axId val="111609344"/>
        <c:axId val="111611264"/>
      </c:barChart>
      <c:catAx>
        <c:axId val="1116093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schoolyear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111611264"/>
        <c:crosses val="autoZero"/>
        <c:auto val="1"/>
        <c:lblAlgn val="ctr"/>
        <c:lblOffset val="100"/>
        <c:noMultiLvlLbl val="0"/>
      </c:catAx>
      <c:valAx>
        <c:axId val="1116112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116093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/>
      </a:pPr>
      <a:endParaRPr lang="et-E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0990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7088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4411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3902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7367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3795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7104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0332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9411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7057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24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E2CB-1EA8-4344-A829-819B8BFC094D}" type="datetimeFigureOut">
              <a:rPr lang="et-EE" smtClean="0"/>
              <a:t>29.03.2017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9D073-70C8-4968-989D-9C2674655B82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0388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chemeClr val="tx2"/>
                </a:solidFill>
              </a:rPr>
              <a:t/>
            </a:r>
            <a:br>
              <a:rPr lang="et-EE" b="1" dirty="0" smtClean="0">
                <a:solidFill>
                  <a:schemeClr val="tx2"/>
                </a:solidFill>
              </a:rPr>
            </a:br>
            <a:r>
              <a:rPr lang="et-EE" b="1" dirty="0" smtClean="0">
                <a:solidFill>
                  <a:schemeClr val="tx2"/>
                </a:solidFill>
              </a:rPr>
              <a:t>Estonian </a:t>
            </a:r>
            <a:r>
              <a:rPr lang="et-EE" b="1" dirty="0" err="1" smtClean="0">
                <a:solidFill>
                  <a:schemeClr val="tx2"/>
                </a:solidFill>
              </a:rPr>
              <a:t>Music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Schools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Union</a:t>
            </a:r>
            <a:endParaRPr lang="et-EE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2241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t-EE" dirty="0" smtClean="0">
                <a:solidFill>
                  <a:schemeClr val="tx2"/>
                </a:solidFill>
              </a:rPr>
              <a:t>KADRI LEIVATEGIJA</a:t>
            </a:r>
          </a:p>
          <a:p>
            <a:pPr algn="l"/>
            <a:r>
              <a:rPr lang="et-EE" dirty="0" err="1" smtClean="0">
                <a:solidFill>
                  <a:schemeClr val="tx2"/>
                </a:solidFill>
              </a:rPr>
              <a:t>March</a:t>
            </a:r>
            <a:r>
              <a:rPr lang="et-EE" dirty="0" smtClean="0">
                <a:solidFill>
                  <a:schemeClr val="tx2"/>
                </a:solidFill>
              </a:rPr>
              <a:t> 30, 2017</a:t>
            </a:r>
          </a:p>
          <a:p>
            <a:pPr algn="l"/>
            <a:r>
              <a:rPr lang="et-EE" dirty="0" smtClean="0">
                <a:solidFill>
                  <a:schemeClr val="tx2"/>
                </a:solidFill>
              </a:rPr>
              <a:t>Tallinn </a:t>
            </a:r>
            <a:endParaRPr lang="et-EE" dirty="0">
              <a:solidFill>
                <a:schemeClr val="tx2"/>
              </a:solidFill>
            </a:endParaRPr>
          </a:p>
          <a:p>
            <a:pPr algn="l"/>
            <a:endParaRPr lang="et-EE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764704"/>
            <a:ext cx="3294065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80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instrument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</a:t>
            </a:r>
            <a:r>
              <a:rPr lang="et-EE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t-EE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sz="40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t-EE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40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</a:t>
            </a:r>
            <a:r>
              <a:rPr lang="et-EE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40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</a:t>
            </a:r>
            <a:r>
              <a:rPr lang="et-EE" sz="4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t-EE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lvl="0" indent="0">
              <a:buNone/>
            </a:pPr>
            <a:endParaRPr lang="et-EE" dirty="0"/>
          </a:p>
          <a:p>
            <a:endParaRPr lang="et-EE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454604"/>
              </p:ext>
            </p:extLst>
          </p:nvPr>
        </p:nvGraphicFramePr>
        <p:xfrm>
          <a:off x="1907704" y="1556792"/>
          <a:ext cx="5323974" cy="4204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17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Teachers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groups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art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</a:t>
            </a:r>
            <a:endParaRPr lang="et-EE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lvl="0" indent="0">
              <a:buNone/>
            </a:pPr>
            <a:endParaRPr lang="et-EE" dirty="0"/>
          </a:p>
          <a:p>
            <a:endParaRPr lang="et-EE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699756"/>
              </p:ext>
            </p:extLst>
          </p:nvPr>
        </p:nvGraphicFramePr>
        <p:xfrm>
          <a:off x="755576" y="1628800"/>
          <a:ext cx="784887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610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educator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</a:t>
            </a:r>
            <a:endParaRPr lang="et-EE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Estonian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Academy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Music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Theatre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(EMTA) </a:t>
            </a:r>
          </a:p>
          <a:p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University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Tartu Viljandi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Culture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Academy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Tallinn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University</a:t>
            </a:r>
            <a:endParaRPr lang="et-E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66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t-EE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EML</a:t>
            </a:r>
            <a:endParaRPr lang="et-EE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184576"/>
          </a:xfrm>
        </p:spPr>
        <p:txBody>
          <a:bodyPr>
            <a:normAutofit fontScale="85000" lnSpcReduction="10000"/>
          </a:bodyPr>
          <a:lstStyle/>
          <a:p>
            <a:r>
              <a:rPr lang="et-EE" dirty="0" err="1" smtClean="0">
                <a:solidFill>
                  <a:schemeClr val="tx2"/>
                </a:solidFill>
              </a:rPr>
              <a:t>Organizing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regional</a:t>
            </a:r>
            <a:r>
              <a:rPr lang="et-EE" dirty="0" smtClean="0">
                <a:solidFill>
                  <a:schemeClr val="tx2"/>
                </a:solidFill>
              </a:rPr>
              <a:t> and </a:t>
            </a:r>
            <a:r>
              <a:rPr lang="et-EE" dirty="0" err="1" smtClean="0">
                <a:solidFill>
                  <a:schemeClr val="tx2"/>
                </a:solidFill>
              </a:rPr>
              <a:t>republican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competitions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for</a:t>
            </a:r>
            <a:r>
              <a:rPr lang="et-EE" dirty="0" smtClean="0">
                <a:solidFill>
                  <a:schemeClr val="tx2"/>
                </a:solidFill>
              </a:rPr>
              <a:t> all </a:t>
            </a:r>
            <a:r>
              <a:rPr lang="et-EE" dirty="0" err="1" smtClean="0">
                <a:solidFill>
                  <a:schemeClr val="tx2"/>
                </a:solidFill>
              </a:rPr>
              <a:t>academic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instruments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incl</a:t>
            </a:r>
            <a:r>
              <a:rPr lang="et-EE" dirty="0">
                <a:solidFill>
                  <a:schemeClr val="tx2"/>
                </a:solidFill>
              </a:rPr>
              <a:t>. </a:t>
            </a:r>
            <a:r>
              <a:rPr lang="et-EE" dirty="0" err="1">
                <a:solidFill>
                  <a:schemeClr val="tx2"/>
                </a:solidFill>
              </a:rPr>
              <a:t>harpsichord</a:t>
            </a:r>
            <a:r>
              <a:rPr lang="et-EE" dirty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recorder</a:t>
            </a:r>
            <a:r>
              <a:rPr lang="et-EE" dirty="0" smtClean="0">
                <a:solidFill>
                  <a:schemeClr val="tx2"/>
                </a:solidFill>
              </a:rPr>
              <a:t>, organ. </a:t>
            </a:r>
            <a:endParaRPr lang="et-EE" sz="2000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t-EE" sz="2000" i="1" dirty="0" smtClean="0">
                <a:solidFill>
                  <a:schemeClr val="tx2"/>
                </a:solidFill>
              </a:rPr>
              <a:t>	</a:t>
            </a:r>
            <a:r>
              <a:rPr lang="et-EE" sz="2000" i="1" dirty="0" err="1" smtClean="0">
                <a:solidFill>
                  <a:schemeClr val="tx2"/>
                </a:solidFill>
              </a:rPr>
              <a:t>In</a:t>
            </a:r>
            <a:r>
              <a:rPr lang="et-EE" sz="2000" i="1" dirty="0" smtClean="0">
                <a:solidFill>
                  <a:schemeClr val="tx2"/>
                </a:solidFill>
              </a:rPr>
              <a:t> </a:t>
            </a:r>
            <a:r>
              <a:rPr lang="et-EE" sz="2000" i="1" dirty="0" err="1" smtClean="0">
                <a:solidFill>
                  <a:schemeClr val="tx2"/>
                </a:solidFill>
              </a:rPr>
              <a:t>the</a:t>
            </a:r>
            <a:r>
              <a:rPr lang="et-EE" sz="2000" i="1" dirty="0" smtClean="0">
                <a:solidFill>
                  <a:schemeClr val="tx2"/>
                </a:solidFill>
              </a:rPr>
              <a:t> </a:t>
            </a:r>
            <a:r>
              <a:rPr lang="et-EE" sz="2000" i="1" dirty="0" err="1" smtClean="0">
                <a:solidFill>
                  <a:schemeClr val="tx2"/>
                </a:solidFill>
              </a:rPr>
              <a:t>future</a:t>
            </a:r>
            <a:r>
              <a:rPr lang="et-EE" sz="2000" i="1" dirty="0" smtClean="0">
                <a:solidFill>
                  <a:schemeClr val="tx2"/>
                </a:solidFill>
              </a:rPr>
              <a:t> </a:t>
            </a:r>
            <a:r>
              <a:rPr lang="et-EE" sz="2000" i="1" dirty="0" err="1" smtClean="0">
                <a:solidFill>
                  <a:schemeClr val="tx2"/>
                </a:solidFill>
              </a:rPr>
              <a:t>may</a:t>
            </a:r>
            <a:r>
              <a:rPr lang="et-EE" sz="2000" i="1" dirty="0" smtClean="0">
                <a:solidFill>
                  <a:schemeClr val="tx2"/>
                </a:solidFill>
              </a:rPr>
              <a:t> </a:t>
            </a:r>
            <a:r>
              <a:rPr lang="et-EE" sz="2000" i="1" dirty="0" err="1">
                <a:solidFill>
                  <a:schemeClr val="tx2"/>
                </a:solidFill>
              </a:rPr>
              <a:t>also</a:t>
            </a:r>
            <a:r>
              <a:rPr lang="et-EE" sz="2000" i="1" dirty="0">
                <a:solidFill>
                  <a:schemeClr val="tx2"/>
                </a:solidFill>
              </a:rPr>
              <a:t> </a:t>
            </a:r>
            <a:r>
              <a:rPr lang="et-EE" sz="2000" i="1" dirty="0" err="1" smtClean="0">
                <a:solidFill>
                  <a:schemeClr val="tx2"/>
                </a:solidFill>
              </a:rPr>
              <a:t>be</a:t>
            </a:r>
            <a:r>
              <a:rPr lang="et-EE" sz="2000" i="1" dirty="0" smtClean="0">
                <a:solidFill>
                  <a:schemeClr val="tx2"/>
                </a:solidFill>
              </a:rPr>
              <a:t> </a:t>
            </a:r>
            <a:r>
              <a:rPr lang="et-EE" sz="2000" i="1" dirty="0" err="1" smtClean="0">
                <a:solidFill>
                  <a:schemeClr val="tx2"/>
                </a:solidFill>
              </a:rPr>
              <a:t>included</a:t>
            </a:r>
            <a:r>
              <a:rPr lang="et-EE" sz="2000" i="1" dirty="0" smtClean="0">
                <a:solidFill>
                  <a:schemeClr val="tx2"/>
                </a:solidFill>
              </a:rPr>
              <a:t> folk </a:t>
            </a:r>
            <a:r>
              <a:rPr lang="et-EE" sz="2000" i="1" dirty="0">
                <a:solidFill>
                  <a:schemeClr val="tx2"/>
                </a:solidFill>
              </a:rPr>
              <a:t>and </a:t>
            </a:r>
            <a:r>
              <a:rPr lang="et-EE" sz="2000" i="1" dirty="0" err="1" smtClean="0">
                <a:solidFill>
                  <a:schemeClr val="tx2"/>
                </a:solidFill>
              </a:rPr>
              <a:t>rhythm</a:t>
            </a:r>
            <a:r>
              <a:rPr lang="et-EE" sz="2000" i="1" dirty="0">
                <a:solidFill>
                  <a:schemeClr val="tx2"/>
                </a:solidFill>
              </a:rPr>
              <a:t> </a:t>
            </a:r>
            <a:r>
              <a:rPr lang="et-EE" sz="2000" i="1" dirty="0" err="1" smtClean="0">
                <a:solidFill>
                  <a:schemeClr val="tx2"/>
                </a:solidFill>
              </a:rPr>
              <a:t>music</a:t>
            </a:r>
            <a:r>
              <a:rPr lang="et-EE" sz="2000" i="1" dirty="0" smtClean="0">
                <a:solidFill>
                  <a:schemeClr val="tx2"/>
                </a:solidFill>
              </a:rPr>
              <a:t> </a:t>
            </a:r>
            <a:r>
              <a:rPr lang="et-EE" sz="2000" i="1" dirty="0" err="1" smtClean="0">
                <a:solidFill>
                  <a:schemeClr val="tx2"/>
                </a:solidFill>
              </a:rPr>
              <a:t>instruments</a:t>
            </a:r>
            <a:r>
              <a:rPr lang="et-EE" sz="2000" i="1" dirty="0" smtClean="0">
                <a:solidFill>
                  <a:schemeClr val="tx2"/>
                </a:solidFill>
              </a:rPr>
              <a:t>.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i="1" dirty="0" smtClean="0">
                <a:solidFill>
                  <a:schemeClr val="tx2"/>
                </a:solidFill>
              </a:rPr>
              <a:t>Republican </a:t>
            </a:r>
            <a:r>
              <a:rPr lang="en-US" i="1" dirty="0">
                <a:solidFill>
                  <a:schemeClr val="tx2"/>
                </a:solidFill>
              </a:rPr>
              <a:t>contest "The best young instrumentalist </a:t>
            </a:r>
            <a:r>
              <a:rPr lang="en-US" i="1" dirty="0" smtClean="0">
                <a:solidFill>
                  <a:schemeClr val="tx2"/>
                </a:solidFill>
              </a:rPr>
              <a:t>2017„</a:t>
            </a:r>
            <a:endParaRPr lang="et-EE" i="1" dirty="0">
              <a:solidFill>
                <a:schemeClr val="tx2"/>
              </a:solidFill>
            </a:endParaRPr>
          </a:p>
          <a:p>
            <a:pPr lvl="1"/>
            <a:r>
              <a:rPr lang="et-EE" sz="2100" i="1" dirty="0" err="1" smtClean="0">
                <a:solidFill>
                  <a:schemeClr val="tx2"/>
                </a:solidFill>
              </a:rPr>
              <a:t>instruments</a:t>
            </a:r>
            <a:r>
              <a:rPr lang="et-EE" sz="2100" i="1" dirty="0" smtClean="0">
                <a:solidFill>
                  <a:schemeClr val="tx2"/>
                </a:solidFill>
              </a:rPr>
              <a:t> </a:t>
            </a:r>
            <a:r>
              <a:rPr lang="et-EE" sz="2100" i="1" dirty="0" err="1">
                <a:solidFill>
                  <a:schemeClr val="tx2"/>
                </a:solidFill>
              </a:rPr>
              <a:t>this</a:t>
            </a:r>
            <a:r>
              <a:rPr lang="et-EE" sz="2100" i="1" dirty="0">
                <a:solidFill>
                  <a:schemeClr val="tx2"/>
                </a:solidFill>
              </a:rPr>
              <a:t> </a:t>
            </a:r>
            <a:r>
              <a:rPr lang="et-EE" sz="2100" i="1" dirty="0" err="1">
                <a:solidFill>
                  <a:schemeClr val="tx2"/>
                </a:solidFill>
              </a:rPr>
              <a:t>year</a:t>
            </a:r>
            <a:r>
              <a:rPr lang="et-EE" sz="2100" i="1" dirty="0">
                <a:solidFill>
                  <a:schemeClr val="tx2"/>
                </a:solidFill>
              </a:rPr>
              <a:t>: </a:t>
            </a:r>
            <a:r>
              <a:rPr lang="et-EE" sz="2100" i="1" dirty="0" err="1" smtClean="0">
                <a:solidFill>
                  <a:schemeClr val="tx2"/>
                </a:solidFill>
              </a:rPr>
              <a:t>bassoon</a:t>
            </a:r>
            <a:r>
              <a:rPr lang="et-EE" sz="2100" i="1" dirty="0" smtClean="0">
                <a:solidFill>
                  <a:schemeClr val="tx2"/>
                </a:solidFill>
              </a:rPr>
              <a:t>, </a:t>
            </a:r>
            <a:r>
              <a:rPr lang="et-EE" sz="2100" i="1" dirty="0" err="1">
                <a:solidFill>
                  <a:schemeClr val="tx2"/>
                </a:solidFill>
              </a:rPr>
              <a:t>flute</a:t>
            </a:r>
            <a:r>
              <a:rPr lang="et-EE" sz="2100" i="1" dirty="0">
                <a:solidFill>
                  <a:schemeClr val="tx2"/>
                </a:solidFill>
              </a:rPr>
              <a:t>, </a:t>
            </a:r>
            <a:r>
              <a:rPr lang="et-EE" sz="2100" i="1" dirty="0" err="1">
                <a:solidFill>
                  <a:schemeClr val="tx2"/>
                </a:solidFill>
              </a:rPr>
              <a:t>clarinet</a:t>
            </a:r>
            <a:r>
              <a:rPr lang="et-EE" sz="2100" i="1" dirty="0">
                <a:solidFill>
                  <a:schemeClr val="tx2"/>
                </a:solidFill>
              </a:rPr>
              <a:t>, piano, </a:t>
            </a:r>
            <a:r>
              <a:rPr lang="et-EE" sz="2100" i="1" dirty="0" err="1">
                <a:solidFill>
                  <a:schemeClr val="tx2"/>
                </a:solidFill>
              </a:rPr>
              <a:t>harpsichord</a:t>
            </a:r>
            <a:r>
              <a:rPr lang="et-EE" sz="2100" i="1" dirty="0">
                <a:solidFill>
                  <a:schemeClr val="tx2"/>
                </a:solidFill>
              </a:rPr>
              <a:t>, </a:t>
            </a:r>
            <a:r>
              <a:rPr lang="et-EE" sz="2100" i="1" dirty="0" err="1">
                <a:solidFill>
                  <a:schemeClr val="tx2"/>
                </a:solidFill>
              </a:rPr>
              <a:t>horn</a:t>
            </a:r>
            <a:r>
              <a:rPr lang="et-EE" sz="2100" i="1" dirty="0">
                <a:solidFill>
                  <a:schemeClr val="tx2"/>
                </a:solidFill>
              </a:rPr>
              <a:t>, oboe, organ, </a:t>
            </a:r>
            <a:r>
              <a:rPr lang="et-EE" sz="2100" i="1" dirty="0" err="1" smtClean="0">
                <a:solidFill>
                  <a:schemeClr val="tx2"/>
                </a:solidFill>
              </a:rPr>
              <a:t>recorder</a:t>
            </a:r>
            <a:r>
              <a:rPr lang="et-EE" sz="2100" i="1" dirty="0" smtClean="0">
                <a:solidFill>
                  <a:schemeClr val="tx2"/>
                </a:solidFill>
              </a:rPr>
              <a:t>, </a:t>
            </a:r>
            <a:r>
              <a:rPr lang="et-EE" sz="2100" i="1" dirty="0" err="1">
                <a:solidFill>
                  <a:schemeClr val="tx2"/>
                </a:solidFill>
              </a:rPr>
              <a:t>saxophone</a:t>
            </a:r>
            <a:r>
              <a:rPr lang="et-EE" sz="2100" i="1" dirty="0">
                <a:solidFill>
                  <a:schemeClr val="tx2"/>
                </a:solidFill>
              </a:rPr>
              <a:t>, </a:t>
            </a:r>
            <a:r>
              <a:rPr lang="et-EE" sz="2100" i="1" dirty="0" err="1">
                <a:solidFill>
                  <a:schemeClr val="tx2"/>
                </a:solidFill>
              </a:rPr>
              <a:t>trumpet</a:t>
            </a:r>
            <a:r>
              <a:rPr lang="et-EE" sz="2100" i="1" dirty="0">
                <a:solidFill>
                  <a:schemeClr val="tx2"/>
                </a:solidFill>
              </a:rPr>
              <a:t> and </a:t>
            </a:r>
            <a:r>
              <a:rPr lang="et-EE" sz="2100" i="1" dirty="0" err="1">
                <a:solidFill>
                  <a:schemeClr val="tx2"/>
                </a:solidFill>
              </a:rPr>
              <a:t>low</a:t>
            </a:r>
            <a:r>
              <a:rPr lang="et-EE" sz="2100" i="1" dirty="0">
                <a:solidFill>
                  <a:schemeClr val="tx2"/>
                </a:solidFill>
              </a:rPr>
              <a:t> brass.</a:t>
            </a:r>
          </a:p>
          <a:p>
            <a:pPr lvl="1"/>
            <a:r>
              <a:rPr lang="en-US" sz="2100" i="1" dirty="0" smtClean="0">
                <a:solidFill>
                  <a:schemeClr val="tx2"/>
                </a:solidFill>
              </a:rPr>
              <a:t>Pre-contest</a:t>
            </a:r>
            <a:r>
              <a:rPr lang="et-EE" sz="2100" i="1" dirty="0" smtClean="0">
                <a:solidFill>
                  <a:schemeClr val="tx2"/>
                </a:solidFill>
              </a:rPr>
              <a:t>s </a:t>
            </a:r>
            <a:r>
              <a:rPr lang="et-EE" sz="2100" i="1" dirty="0" err="1" smtClean="0">
                <a:solidFill>
                  <a:schemeClr val="tx2"/>
                </a:solidFill>
              </a:rPr>
              <a:t>in</a:t>
            </a:r>
            <a:r>
              <a:rPr lang="en-US" sz="2100" i="1" dirty="0" smtClean="0">
                <a:solidFill>
                  <a:schemeClr val="tx2"/>
                </a:solidFill>
              </a:rPr>
              <a:t> </a:t>
            </a:r>
            <a:r>
              <a:rPr lang="en-US" sz="2100" i="1" dirty="0">
                <a:solidFill>
                  <a:schemeClr val="tx2"/>
                </a:solidFill>
              </a:rPr>
              <a:t>six </a:t>
            </a:r>
            <a:r>
              <a:rPr lang="en-US" sz="2100" i="1" dirty="0" smtClean="0">
                <a:solidFill>
                  <a:schemeClr val="tx2"/>
                </a:solidFill>
              </a:rPr>
              <a:t>region</a:t>
            </a:r>
            <a:r>
              <a:rPr lang="et-EE" sz="2100" i="1" dirty="0" smtClean="0">
                <a:solidFill>
                  <a:schemeClr val="tx2"/>
                </a:solidFill>
              </a:rPr>
              <a:t>s c</a:t>
            </a:r>
            <a:r>
              <a:rPr lang="en-US" sz="2100" i="1" dirty="0" err="1" smtClean="0">
                <a:solidFill>
                  <a:schemeClr val="tx2"/>
                </a:solidFill>
              </a:rPr>
              <a:t>arried</a:t>
            </a:r>
            <a:r>
              <a:rPr lang="en-US" sz="2100" i="1" dirty="0" smtClean="0">
                <a:solidFill>
                  <a:schemeClr val="tx2"/>
                </a:solidFill>
              </a:rPr>
              <a:t> </a:t>
            </a:r>
            <a:r>
              <a:rPr lang="en-US" sz="2100" i="1" dirty="0">
                <a:solidFill>
                  <a:schemeClr val="tx2"/>
                </a:solidFill>
              </a:rPr>
              <a:t>out </a:t>
            </a:r>
            <a:r>
              <a:rPr lang="et-EE" sz="2100" i="1" dirty="0" err="1" smtClean="0">
                <a:solidFill>
                  <a:schemeClr val="tx2"/>
                </a:solidFill>
              </a:rPr>
              <a:t>by</a:t>
            </a:r>
            <a:r>
              <a:rPr lang="et-EE" sz="2100" i="1" dirty="0" smtClean="0">
                <a:solidFill>
                  <a:schemeClr val="tx2"/>
                </a:solidFill>
              </a:rPr>
              <a:t> </a:t>
            </a:r>
            <a:r>
              <a:rPr lang="en-US" sz="2100" i="1" dirty="0" smtClean="0">
                <a:solidFill>
                  <a:schemeClr val="tx2"/>
                </a:solidFill>
              </a:rPr>
              <a:t>22 Music</a:t>
            </a:r>
            <a:r>
              <a:rPr lang="et-EE" sz="2100" i="1" dirty="0" smtClean="0">
                <a:solidFill>
                  <a:schemeClr val="tx2"/>
                </a:solidFill>
              </a:rPr>
              <a:t> </a:t>
            </a:r>
            <a:r>
              <a:rPr lang="et-EE" sz="2100" i="1" dirty="0" err="1" smtClean="0">
                <a:solidFill>
                  <a:schemeClr val="tx2"/>
                </a:solidFill>
              </a:rPr>
              <a:t>Schools</a:t>
            </a:r>
            <a:r>
              <a:rPr lang="et-EE" sz="2100" i="1" dirty="0" smtClean="0">
                <a:solidFill>
                  <a:schemeClr val="tx2"/>
                </a:solidFill>
              </a:rPr>
              <a:t>, </a:t>
            </a:r>
            <a:r>
              <a:rPr lang="et-EE" sz="2100" i="1" dirty="0" err="1" smtClean="0">
                <a:solidFill>
                  <a:schemeClr val="tx2"/>
                </a:solidFill>
              </a:rPr>
              <a:t>involved</a:t>
            </a:r>
            <a:r>
              <a:rPr lang="en-US" sz="2100" i="1" dirty="0" smtClean="0">
                <a:solidFill>
                  <a:schemeClr val="tx2"/>
                </a:solidFill>
              </a:rPr>
              <a:t> </a:t>
            </a:r>
            <a:r>
              <a:rPr lang="et-EE" sz="2100" i="1" dirty="0">
                <a:solidFill>
                  <a:schemeClr val="tx2"/>
                </a:solidFill>
              </a:rPr>
              <a:t>ca</a:t>
            </a:r>
            <a:r>
              <a:rPr lang="en-US" sz="2100" i="1" dirty="0">
                <a:solidFill>
                  <a:schemeClr val="tx2"/>
                </a:solidFill>
              </a:rPr>
              <a:t> 575 young musicians from all over Estonia. </a:t>
            </a:r>
            <a:endParaRPr lang="et-EE" sz="2100" i="1" dirty="0">
              <a:solidFill>
                <a:schemeClr val="tx2"/>
              </a:solidFill>
            </a:endParaRPr>
          </a:p>
          <a:p>
            <a:pPr lvl="1"/>
            <a:r>
              <a:rPr lang="et-EE" sz="2100" i="1" dirty="0" smtClean="0">
                <a:solidFill>
                  <a:schemeClr val="tx2"/>
                </a:solidFill>
              </a:rPr>
              <a:t>F</a:t>
            </a:r>
            <a:r>
              <a:rPr lang="en-US" sz="2100" i="1" dirty="0" err="1" smtClean="0">
                <a:solidFill>
                  <a:schemeClr val="tx2"/>
                </a:solidFill>
              </a:rPr>
              <a:t>inal</a:t>
            </a:r>
            <a:r>
              <a:rPr lang="en-US" sz="2100" i="1" dirty="0" smtClean="0">
                <a:solidFill>
                  <a:schemeClr val="tx2"/>
                </a:solidFill>
              </a:rPr>
              <a:t> contest</a:t>
            </a:r>
            <a:r>
              <a:rPr lang="et-EE" sz="2100" i="1" dirty="0" smtClean="0">
                <a:solidFill>
                  <a:schemeClr val="tx2"/>
                </a:solidFill>
              </a:rPr>
              <a:t> </a:t>
            </a:r>
            <a:r>
              <a:rPr lang="en-US" sz="2100" i="1" dirty="0" smtClean="0">
                <a:solidFill>
                  <a:schemeClr val="tx2"/>
                </a:solidFill>
              </a:rPr>
              <a:t>t</a:t>
            </a:r>
            <a:r>
              <a:rPr lang="et-EE" sz="2100" i="1" dirty="0" err="1" smtClean="0">
                <a:solidFill>
                  <a:schemeClr val="tx2"/>
                </a:solidFill>
              </a:rPr>
              <a:t>ook</a:t>
            </a:r>
            <a:r>
              <a:rPr lang="en-US" sz="2100" i="1" dirty="0" smtClean="0">
                <a:solidFill>
                  <a:schemeClr val="tx2"/>
                </a:solidFill>
              </a:rPr>
              <a:t> </a:t>
            </a:r>
            <a:r>
              <a:rPr lang="en-US" sz="2100" i="1" dirty="0">
                <a:solidFill>
                  <a:schemeClr val="tx2"/>
                </a:solidFill>
              </a:rPr>
              <a:t>place 04. - </a:t>
            </a:r>
            <a:r>
              <a:rPr lang="en-US" sz="2100" i="1" dirty="0" smtClean="0">
                <a:solidFill>
                  <a:schemeClr val="tx2"/>
                </a:solidFill>
              </a:rPr>
              <a:t>25.3.2017</a:t>
            </a:r>
            <a:r>
              <a:rPr lang="et-EE" sz="2100" i="1" dirty="0" smtClean="0">
                <a:solidFill>
                  <a:schemeClr val="tx2"/>
                </a:solidFill>
              </a:rPr>
              <a:t>, </a:t>
            </a:r>
            <a:r>
              <a:rPr lang="et-EE" sz="2100" i="1" dirty="0" err="1" smtClean="0">
                <a:solidFill>
                  <a:schemeClr val="tx2"/>
                </a:solidFill>
              </a:rPr>
              <a:t>participants</a:t>
            </a:r>
            <a:r>
              <a:rPr lang="et-EE" sz="2100" i="1" dirty="0" smtClean="0">
                <a:solidFill>
                  <a:schemeClr val="tx2"/>
                </a:solidFill>
              </a:rPr>
              <a:t> ca </a:t>
            </a:r>
            <a:r>
              <a:rPr lang="en-US" sz="2100" i="1" dirty="0" smtClean="0">
                <a:solidFill>
                  <a:schemeClr val="tx2"/>
                </a:solidFill>
              </a:rPr>
              <a:t>3</a:t>
            </a:r>
            <a:r>
              <a:rPr lang="et-EE" sz="2100" i="1" dirty="0" smtClean="0">
                <a:solidFill>
                  <a:schemeClr val="tx2"/>
                </a:solidFill>
              </a:rPr>
              <a:t>5</a:t>
            </a:r>
            <a:r>
              <a:rPr lang="en-US" sz="2100" i="1" dirty="0" smtClean="0">
                <a:solidFill>
                  <a:schemeClr val="tx2"/>
                </a:solidFill>
              </a:rPr>
              <a:t>0</a:t>
            </a:r>
            <a:r>
              <a:rPr lang="en-US" sz="2100" i="1" dirty="0">
                <a:solidFill>
                  <a:schemeClr val="tx2"/>
                </a:solidFill>
              </a:rPr>
              <a:t>. </a:t>
            </a:r>
            <a:endParaRPr lang="et-EE" sz="2100" i="1" dirty="0" smtClean="0">
              <a:solidFill>
                <a:schemeClr val="tx2"/>
              </a:solidFill>
            </a:endParaRPr>
          </a:p>
          <a:p>
            <a:pPr lvl="1"/>
            <a:r>
              <a:rPr lang="et-EE" sz="2100" i="1" dirty="0" err="1" smtClean="0">
                <a:solidFill>
                  <a:schemeClr val="tx2"/>
                </a:solidFill>
              </a:rPr>
              <a:t>In</a:t>
            </a:r>
            <a:r>
              <a:rPr lang="et-EE" sz="2100" i="1" dirty="0" smtClean="0">
                <a:solidFill>
                  <a:schemeClr val="tx2"/>
                </a:solidFill>
              </a:rPr>
              <a:t> </a:t>
            </a:r>
            <a:r>
              <a:rPr lang="et-EE" sz="2100" i="1" dirty="0" err="1" smtClean="0">
                <a:solidFill>
                  <a:schemeClr val="tx2"/>
                </a:solidFill>
              </a:rPr>
              <a:t>total</a:t>
            </a:r>
            <a:r>
              <a:rPr lang="et-EE" sz="2100" i="1" dirty="0" smtClean="0">
                <a:solidFill>
                  <a:schemeClr val="tx2"/>
                </a:solidFill>
              </a:rPr>
              <a:t> ca 90 </a:t>
            </a:r>
            <a:r>
              <a:rPr lang="en-US" sz="2100" i="1" dirty="0" smtClean="0">
                <a:solidFill>
                  <a:schemeClr val="tx2"/>
                </a:solidFill>
              </a:rPr>
              <a:t>members </a:t>
            </a:r>
            <a:r>
              <a:rPr lang="en-US" sz="2100" i="1" dirty="0">
                <a:solidFill>
                  <a:schemeClr val="tx2"/>
                </a:solidFill>
              </a:rPr>
              <a:t>of the </a:t>
            </a:r>
            <a:r>
              <a:rPr lang="en-US" sz="2100" i="1" dirty="0" err="1" smtClean="0">
                <a:solidFill>
                  <a:schemeClr val="tx2"/>
                </a:solidFill>
              </a:rPr>
              <a:t>jur</a:t>
            </a:r>
            <a:r>
              <a:rPr lang="et-EE" sz="2100" i="1" dirty="0" err="1" smtClean="0">
                <a:solidFill>
                  <a:schemeClr val="tx2"/>
                </a:solidFill>
              </a:rPr>
              <a:t>ies</a:t>
            </a:r>
            <a:r>
              <a:rPr lang="en-US" sz="2100" i="1" dirty="0" smtClean="0">
                <a:solidFill>
                  <a:schemeClr val="tx2"/>
                </a:solidFill>
              </a:rPr>
              <a:t>. </a:t>
            </a:r>
            <a:endParaRPr lang="et-EE" sz="2100" i="1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t-EE" sz="2100" i="1" dirty="0" smtClean="0">
              <a:solidFill>
                <a:schemeClr val="tx2"/>
              </a:solidFill>
            </a:endParaRPr>
          </a:p>
          <a:p>
            <a:r>
              <a:rPr lang="en-US" i="1" dirty="0" smtClean="0">
                <a:solidFill>
                  <a:schemeClr val="tx2"/>
                </a:solidFill>
              </a:rPr>
              <a:t>The </a:t>
            </a:r>
            <a:r>
              <a:rPr lang="en-US" i="1" dirty="0">
                <a:solidFill>
                  <a:schemeClr val="tx2"/>
                </a:solidFill>
              </a:rPr>
              <a:t>development </a:t>
            </a:r>
            <a:r>
              <a:rPr lang="et-EE" i="1" dirty="0" smtClean="0">
                <a:solidFill>
                  <a:schemeClr val="tx2"/>
                </a:solidFill>
              </a:rPr>
              <a:t>and </a:t>
            </a:r>
            <a:r>
              <a:rPr lang="et-EE" i="1" dirty="0" err="1" smtClean="0">
                <a:solidFill>
                  <a:schemeClr val="tx2"/>
                </a:solidFill>
              </a:rPr>
              <a:t>training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  <a:r>
              <a:rPr lang="et-EE" i="1" dirty="0" err="1" smtClean="0">
                <a:solidFill>
                  <a:schemeClr val="tx2"/>
                </a:solidFill>
              </a:rPr>
              <a:t>programs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  <a:r>
              <a:rPr lang="et-EE" i="1" dirty="0" err="1" smtClean="0">
                <a:solidFill>
                  <a:schemeClr val="tx2"/>
                </a:solidFill>
              </a:rPr>
              <a:t>for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  <a:r>
              <a:rPr lang="et-EE" i="1" dirty="0" err="1" smtClean="0">
                <a:solidFill>
                  <a:schemeClr val="tx2"/>
                </a:solidFill>
              </a:rPr>
              <a:t>teachers</a:t>
            </a:r>
            <a:r>
              <a:rPr lang="et-EE" i="1" dirty="0" smtClean="0">
                <a:solidFill>
                  <a:schemeClr val="tx2"/>
                </a:solidFill>
              </a:rPr>
              <a:t> and </a:t>
            </a:r>
            <a:r>
              <a:rPr lang="et-EE" i="1" dirty="0" err="1" smtClean="0">
                <a:solidFill>
                  <a:schemeClr val="tx2"/>
                </a:solidFill>
              </a:rPr>
              <a:t>head-masters</a:t>
            </a:r>
            <a:r>
              <a:rPr lang="et-EE" i="1" dirty="0" smtClean="0">
                <a:solidFill>
                  <a:schemeClr val="tx2"/>
                </a:solidFill>
              </a:rPr>
              <a:t>, </a:t>
            </a:r>
            <a:r>
              <a:rPr lang="et-EE" i="1" dirty="0" err="1" smtClean="0">
                <a:solidFill>
                  <a:schemeClr val="tx2"/>
                </a:solidFill>
              </a:rPr>
              <a:t>creation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of </a:t>
            </a:r>
            <a:r>
              <a:rPr lang="en-US" i="1" dirty="0">
                <a:solidFill>
                  <a:schemeClr val="tx2"/>
                </a:solidFill>
              </a:rPr>
              <a:t>new teaching </a:t>
            </a:r>
            <a:r>
              <a:rPr lang="et-EE" i="1" dirty="0" smtClean="0">
                <a:solidFill>
                  <a:schemeClr val="tx2"/>
                </a:solidFill>
              </a:rPr>
              <a:t>materials </a:t>
            </a:r>
          </a:p>
          <a:p>
            <a:pPr marL="0" indent="0">
              <a:buNone/>
            </a:pPr>
            <a:r>
              <a:rPr lang="et-EE" sz="2400" i="1" dirty="0" smtClean="0">
                <a:solidFill>
                  <a:schemeClr val="tx2"/>
                </a:solidFill>
              </a:rPr>
              <a:t>	</a:t>
            </a:r>
            <a:r>
              <a:rPr lang="et-EE" sz="1900" i="1" dirty="0">
                <a:solidFill>
                  <a:schemeClr val="tx2"/>
                </a:solidFill>
              </a:rPr>
              <a:t>M</a:t>
            </a:r>
            <a:r>
              <a:rPr lang="en-US" sz="1900" i="1" dirty="0" err="1" smtClean="0">
                <a:solidFill>
                  <a:schemeClr val="tx2"/>
                </a:solidFill>
              </a:rPr>
              <a:t>usic</a:t>
            </a:r>
            <a:r>
              <a:rPr lang="en-US" sz="1900" i="1" dirty="0" smtClean="0">
                <a:solidFill>
                  <a:schemeClr val="tx2"/>
                </a:solidFill>
              </a:rPr>
              <a:t> </a:t>
            </a:r>
            <a:r>
              <a:rPr lang="et-EE" sz="1900" i="1" dirty="0" err="1" smtClean="0">
                <a:solidFill>
                  <a:schemeClr val="tx2"/>
                </a:solidFill>
              </a:rPr>
              <a:t>history</a:t>
            </a:r>
            <a:r>
              <a:rPr lang="et-EE" sz="1900" i="1" dirty="0" smtClean="0">
                <a:solidFill>
                  <a:schemeClr val="tx2"/>
                </a:solidFill>
              </a:rPr>
              <a:t>, </a:t>
            </a:r>
            <a:r>
              <a:rPr lang="en-US" sz="1900" i="1" dirty="0" err="1" smtClean="0">
                <a:solidFill>
                  <a:schemeClr val="tx2"/>
                </a:solidFill>
              </a:rPr>
              <a:t>solf</a:t>
            </a:r>
            <a:r>
              <a:rPr lang="et-EE" sz="1900" i="1" dirty="0" err="1" smtClean="0">
                <a:solidFill>
                  <a:schemeClr val="tx2"/>
                </a:solidFill>
              </a:rPr>
              <a:t>ege</a:t>
            </a:r>
            <a:r>
              <a:rPr lang="et-EE" sz="1900" i="1" dirty="0" smtClean="0">
                <a:solidFill>
                  <a:schemeClr val="tx2"/>
                </a:solidFill>
              </a:rPr>
              <a:t> (</a:t>
            </a:r>
            <a:r>
              <a:rPr lang="et-EE" sz="1900" i="1" dirty="0" err="1" smtClean="0">
                <a:solidFill>
                  <a:schemeClr val="tx2"/>
                </a:solidFill>
              </a:rPr>
              <a:t>e.g.dictation</a:t>
            </a:r>
            <a:r>
              <a:rPr lang="et-EE" sz="1900" i="1" dirty="0">
                <a:solidFill>
                  <a:schemeClr val="tx2"/>
                </a:solidFill>
              </a:rPr>
              <a:t>) </a:t>
            </a:r>
            <a:r>
              <a:rPr lang="et-EE" sz="1900" i="1" dirty="0" err="1">
                <a:solidFill>
                  <a:schemeClr val="tx2"/>
                </a:solidFill>
              </a:rPr>
              <a:t>etc</a:t>
            </a:r>
            <a:r>
              <a:rPr lang="et-EE" sz="1900" i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06051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EML (2)</a:t>
            </a:r>
            <a:endParaRPr lang="et-EE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184576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Cooperation with different professional associations</a:t>
            </a:r>
            <a:r>
              <a:rPr lang="et-EE" i="1" dirty="0" smtClean="0">
                <a:solidFill>
                  <a:schemeClr val="tx2"/>
                </a:solidFill>
              </a:rPr>
              <a:t>: </a:t>
            </a:r>
          </a:p>
          <a:p>
            <a:pPr marL="0" indent="0">
              <a:buNone/>
            </a:pPr>
            <a:r>
              <a:rPr lang="et-EE" sz="2400" i="1" dirty="0" smtClean="0">
                <a:solidFill>
                  <a:schemeClr val="tx2"/>
                </a:solidFill>
              </a:rPr>
              <a:t>Piano </a:t>
            </a:r>
            <a:r>
              <a:rPr lang="et-EE" sz="2400" i="1" dirty="0" err="1" smtClean="0">
                <a:solidFill>
                  <a:schemeClr val="tx2"/>
                </a:solidFill>
              </a:rPr>
              <a:t>Society</a:t>
            </a:r>
            <a:r>
              <a:rPr lang="et-EE" sz="2400" i="1" dirty="0" smtClean="0">
                <a:solidFill>
                  <a:schemeClr val="tx2"/>
                </a:solidFill>
              </a:rPr>
              <a:t>, </a:t>
            </a:r>
            <a:r>
              <a:rPr lang="et-EE" sz="2400" i="1" dirty="0" err="1" smtClean="0">
                <a:solidFill>
                  <a:schemeClr val="tx2"/>
                </a:solidFill>
              </a:rPr>
              <a:t>Estonian</a:t>
            </a:r>
            <a:r>
              <a:rPr lang="et-EE" sz="2400" i="1" dirty="0" smtClean="0">
                <a:solidFill>
                  <a:schemeClr val="tx2"/>
                </a:solidFill>
              </a:rPr>
              <a:t> Piano </a:t>
            </a:r>
            <a:r>
              <a:rPr lang="et-EE" sz="2400" i="1" dirty="0" err="1" smtClean="0">
                <a:solidFill>
                  <a:schemeClr val="tx2"/>
                </a:solidFill>
              </a:rPr>
              <a:t>Teachers</a:t>
            </a:r>
            <a:r>
              <a:rPr lang="et-EE" sz="2400" i="1" dirty="0" smtClean="0">
                <a:solidFill>
                  <a:schemeClr val="tx2"/>
                </a:solidFill>
              </a:rPr>
              <a:t>' </a:t>
            </a:r>
            <a:r>
              <a:rPr lang="et-EE" sz="2400" i="1" dirty="0" err="1" smtClean="0">
                <a:solidFill>
                  <a:schemeClr val="tx2"/>
                </a:solidFill>
              </a:rPr>
              <a:t>Association</a:t>
            </a:r>
            <a:r>
              <a:rPr lang="et-EE" sz="2400" i="1" dirty="0" smtClean="0">
                <a:solidFill>
                  <a:schemeClr val="tx2"/>
                </a:solidFill>
              </a:rPr>
              <a:t>, </a:t>
            </a:r>
            <a:r>
              <a:rPr lang="et-EE" sz="2400" i="1" dirty="0" err="1" smtClean="0">
                <a:solidFill>
                  <a:schemeClr val="tx2"/>
                </a:solidFill>
              </a:rPr>
              <a:t>Estonian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Flute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Union</a:t>
            </a:r>
            <a:r>
              <a:rPr lang="et-EE" sz="2400" i="1" dirty="0" smtClean="0">
                <a:solidFill>
                  <a:schemeClr val="tx2"/>
                </a:solidFill>
              </a:rPr>
              <a:t>, </a:t>
            </a:r>
            <a:r>
              <a:rPr lang="et-EE" sz="2400" i="1" dirty="0" err="1" smtClean="0">
                <a:solidFill>
                  <a:schemeClr val="tx2"/>
                </a:solidFill>
              </a:rPr>
              <a:t>Erta</a:t>
            </a:r>
            <a:r>
              <a:rPr lang="et-EE" sz="2400" i="1" dirty="0" smtClean="0">
                <a:solidFill>
                  <a:schemeClr val="tx2"/>
                </a:solidFill>
              </a:rPr>
              <a:t>, </a:t>
            </a:r>
            <a:r>
              <a:rPr lang="et-EE" sz="2400" i="1" dirty="0" err="1" smtClean="0">
                <a:solidFill>
                  <a:schemeClr val="tx2"/>
                </a:solidFill>
              </a:rPr>
              <a:t>Estonian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Harpsichord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guild</a:t>
            </a:r>
            <a:r>
              <a:rPr lang="et-EE" sz="2400" i="1" dirty="0" smtClean="0">
                <a:solidFill>
                  <a:schemeClr val="tx2"/>
                </a:solidFill>
              </a:rPr>
              <a:t>, </a:t>
            </a:r>
            <a:r>
              <a:rPr lang="et-EE" sz="2400" i="1" dirty="0" err="1" smtClean="0">
                <a:solidFill>
                  <a:schemeClr val="tx2"/>
                </a:solidFill>
              </a:rPr>
              <a:t>Estonian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Wind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Music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Society</a:t>
            </a:r>
            <a:r>
              <a:rPr lang="et-EE" sz="2400" i="1" dirty="0" smtClean="0">
                <a:solidFill>
                  <a:schemeClr val="tx2"/>
                </a:solidFill>
              </a:rPr>
              <a:t>, Estonia </a:t>
            </a:r>
            <a:r>
              <a:rPr lang="et-EE" sz="2400" i="1" dirty="0" err="1" smtClean="0">
                <a:solidFill>
                  <a:schemeClr val="tx2"/>
                </a:solidFill>
              </a:rPr>
              <a:t>Saxophone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Association</a:t>
            </a:r>
            <a:r>
              <a:rPr lang="et-EE" sz="2400" i="1" dirty="0" smtClean="0">
                <a:solidFill>
                  <a:schemeClr val="tx2"/>
                </a:solidFill>
              </a:rPr>
              <a:t>, </a:t>
            </a:r>
            <a:r>
              <a:rPr lang="et-EE" sz="2400" i="1" dirty="0" err="1" smtClean="0">
                <a:solidFill>
                  <a:schemeClr val="tx2"/>
                </a:solidFill>
              </a:rPr>
              <a:t>Violin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Society</a:t>
            </a:r>
            <a:r>
              <a:rPr lang="et-EE" sz="2400" i="1" dirty="0" smtClean="0">
                <a:solidFill>
                  <a:schemeClr val="tx2"/>
                </a:solidFill>
              </a:rPr>
              <a:t> </a:t>
            </a:r>
            <a:r>
              <a:rPr lang="et-EE" sz="2400" i="1" dirty="0" err="1" smtClean="0">
                <a:solidFill>
                  <a:schemeClr val="tx2"/>
                </a:solidFill>
              </a:rPr>
              <a:t>etc</a:t>
            </a:r>
            <a:r>
              <a:rPr lang="et-EE" sz="2400" i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t-EE" sz="3100" i="1" dirty="0" err="1">
                <a:solidFill>
                  <a:schemeClr val="tx2"/>
                </a:solidFill>
              </a:rPr>
              <a:t>D</a:t>
            </a:r>
            <a:r>
              <a:rPr lang="et-EE" sz="3100" i="1" dirty="0" err="1" smtClean="0">
                <a:solidFill>
                  <a:schemeClr val="tx2"/>
                </a:solidFill>
              </a:rPr>
              <a:t>evelompent</a:t>
            </a:r>
            <a:r>
              <a:rPr lang="et-EE" sz="3100" i="1" dirty="0" smtClean="0">
                <a:solidFill>
                  <a:schemeClr val="tx2"/>
                </a:solidFill>
              </a:rPr>
              <a:t> and </a:t>
            </a:r>
            <a:r>
              <a:rPr lang="et-EE" sz="3100" i="1" dirty="0" err="1" smtClean="0">
                <a:solidFill>
                  <a:schemeClr val="tx2"/>
                </a:solidFill>
              </a:rPr>
              <a:t>funding</a:t>
            </a:r>
            <a:r>
              <a:rPr lang="et-EE" sz="3100" i="1" dirty="0" smtClean="0">
                <a:solidFill>
                  <a:schemeClr val="tx2"/>
                </a:solidFill>
              </a:rPr>
              <a:t> </a:t>
            </a:r>
            <a:r>
              <a:rPr lang="et-EE" sz="3100" i="1" dirty="0" err="1" smtClean="0">
                <a:solidFill>
                  <a:schemeClr val="tx2"/>
                </a:solidFill>
              </a:rPr>
              <a:t>related</a:t>
            </a:r>
            <a:r>
              <a:rPr lang="et-EE" sz="3100" i="1" dirty="0">
                <a:solidFill>
                  <a:schemeClr val="tx2"/>
                </a:solidFill>
              </a:rPr>
              <a:t> </a:t>
            </a:r>
            <a:r>
              <a:rPr lang="et-EE" sz="3100" i="1" dirty="0" err="1" smtClean="0">
                <a:solidFill>
                  <a:schemeClr val="tx2"/>
                </a:solidFill>
              </a:rPr>
              <a:t>negotiations</a:t>
            </a:r>
            <a:r>
              <a:rPr lang="et-EE" sz="3100" i="1" dirty="0" smtClean="0">
                <a:solidFill>
                  <a:schemeClr val="tx2"/>
                </a:solidFill>
              </a:rPr>
              <a:t> </a:t>
            </a:r>
            <a:r>
              <a:rPr lang="et-EE" sz="3100" i="1" dirty="0" err="1" smtClean="0">
                <a:solidFill>
                  <a:schemeClr val="tx2"/>
                </a:solidFill>
              </a:rPr>
              <a:t>with</a:t>
            </a:r>
            <a:endParaRPr lang="et-EE" sz="3100" i="1" dirty="0">
              <a:solidFill>
                <a:schemeClr val="tx2"/>
              </a:solidFill>
            </a:endParaRPr>
          </a:p>
          <a:p>
            <a:pPr lvl="1"/>
            <a:r>
              <a:rPr lang="et-EE" i="1" dirty="0" err="1" smtClean="0">
                <a:solidFill>
                  <a:schemeClr val="tx2"/>
                </a:solidFill>
              </a:rPr>
              <a:t>Ministry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  <a:r>
              <a:rPr lang="et-EE" i="1" dirty="0" err="1" smtClean="0">
                <a:solidFill>
                  <a:schemeClr val="tx2"/>
                </a:solidFill>
              </a:rPr>
              <a:t>of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  <a:r>
              <a:rPr lang="et-EE" i="1" dirty="0" err="1" smtClean="0">
                <a:solidFill>
                  <a:schemeClr val="tx2"/>
                </a:solidFill>
              </a:rPr>
              <a:t>Education</a:t>
            </a:r>
            <a:r>
              <a:rPr lang="et-EE" i="1" dirty="0" smtClean="0">
                <a:solidFill>
                  <a:schemeClr val="tx2"/>
                </a:solidFill>
              </a:rPr>
              <a:t> and </a:t>
            </a:r>
            <a:r>
              <a:rPr lang="et-EE" i="1" dirty="0" err="1" smtClean="0">
                <a:solidFill>
                  <a:schemeClr val="tx2"/>
                </a:solidFill>
              </a:rPr>
              <a:t>Research</a:t>
            </a:r>
            <a:endParaRPr lang="et-EE" i="1" dirty="0" smtClean="0">
              <a:solidFill>
                <a:schemeClr val="tx2"/>
              </a:solidFill>
            </a:endParaRPr>
          </a:p>
          <a:p>
            <a:pPr lvl="1"/>
            <a:r>
              <a:rPr lang="et-EE" i="1" dirty="0" err="1">
                <a:solidFill>
                  <a:schemeClr val="tx2"/>
                </a:solidFill>
              </a:rPr>
              <a:t>Ministry</a:t>
            </a:r>
            <a:r>
              <a:rPr lang="et-EE" i="1" dirty="0">
                <a:solidFill>
                  <a:schemeClr val="tx2"/>
                </a:solidFill>
              </a:rPr>
              <a:t> </a:t>
            </a:r>
            <a:r>
              <a:rPr lang="et-EE" i="1" dirty="0" err="1">
                <a:solidFill>
                  <a:schemeClr val="tx2"/>
                </a:solidFill>
              </a:rPr>
              <a:t>of</a:t>
            </a:r>
            <a:r>
              <a:rPr lang="et-EE" i="1" dirty="0">
                <a:solidFill>
                  <a:schemeClr val="tx2"/>
                </a:solidFill>
              </a:rPr>
              <a:t> </a:t>
            </a:r>
            <a:r>
              <a:rPr lang="et-EE" i="1" dirty="0" err="1" smtClean="0">
                <a:solidFill>
                  <a:schemeClr val="tx2"/>
                </a:solidFill>
              </a:rPr>
              <a:t>Culture</a:t>
            </a:r>
            <a:endParaRPr lang="et-EE" i="1" dirty="0" smtClean="0">
              <a:solidFill>
                <a:schemeClr val="tx2"/>
              </a:solidFill>
            </a:endParaRPr>
          </a:p>
          <a:p>
            <a:pPr lvl="1"/>
            <a:r>
              <a:rPr lang="et-EE" i="1" dirty="0" err="1">
                <a:solidFill>
                  <a:schemeClr val="tx2"/>
                </a:solidFill>
              </a:rPr>
              <a:t>Government</a:t>
            </a:r>
            <a:r>
              <a:rPr lang="et-EE" i="1" dirty="0">
                <a:solidFill>
                  <a:schemeClr val="tx2"/>
                </a:solidFill>
              </a:rPr>
              <a:t> Office </a:t>
            </a:r>
            <a:r>
              <a:rPr lang="et-EE" i="1" dirty="0" err="1">
                <a:solidFill>
                  <a:schemeClr val="tx2"/>
                </a:solidFill>
              </a:rPr>
              <a:t>of</a:t>
            </a:r>
            <a:r>
              <a:rPr lang="et-EE" i="1" dirty="0">
                <a:solidFill>
                  <a:schemeClr val="tx2"/>
                </a:solidFill>
              </a:rPr>
              <a:t> </a:t>
            </a:r>
            <a:r>
              <a:rPr lang="et-EE" i="1" dirty="0" smtClean="0">
                <a:solidFill>
                  <a:schemeClr val="tx2"/>
                </a:solidFill>
              </a:rPr>
              <a:t>Estonia (ILOP)</a:t>
            </a:r>
          </a:p>
          <a:p>
            <a:pPr lvl="1"/>
            <a:r>
              <a:rPr lang="et-EE" i="1" dirty="0" smtClean="0">
                <a:solidFill>
                  <a:schemeClr val="tx2"/>
                </a:solidFill>
              </a:rPr>
              <a:t>EMTA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845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EML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financing</a:t>
            </a:r>
            <a:endParaRPr lang="et-EE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et-EE" dirty="0" err="1" smtClean="0">
                <a:solidFill>
                  <a:schemeClr val="tx2"/>
                </a:solidFill>
              </a:rPr>
              <a:t>Annual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membership</a:t>
            </a:r>
            <a:r>
              <a:rPr lang="et-EE" dirty="0" smtClean="0">
                <a:solidFill>
                  <a:schemeClr val="tx2"/>
                </a:solidFill>
              </a:rPr>
              <a:t> fee:</a:t>
            </a:r>
          </a:p>
          <a:p>
            <a:r>
              <a:rPr lang="en-US" dirty="0">
                <a:solidFill>
                  <a:schemeClr val="tx2"/>
                </a:solidFill>
              </a:rPr>
              <a:t>€</a:t>
            </a:r>
            <a:r>
              <a:rPr lang="et-EE" dirty="0">
                <a:solidFill>
                  <a:schemeClr val="tx2"/>
                </a:solidFill>
              </a:rPr>
              <a:t> 2 </a:t>
            </a:r>
            <a:r>
              <a:rPr lang="et-EE" dirty="0" err="1" smtClean="0">
                <a:solidFill>
                  <a:schemeClr val="tx2"/>
                </a:solidFill>
              </a:rPr>
              <a:t>per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student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of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member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institution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</a:p>
          <a:p>
            <a:r>
              <a:rPr lang="et-EE" dirty="0" err="1" smtClean="0">
                <a:solidFill>
                  <a:schemeClr val="tx2"/>
                </a:solidFill>
              </a:rPr>
              <a:t>In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total</a:t>
            </a:r>
            <a:r>
              <a:rPr lang="et-EE" dirty="0" smtClean="0">
                <a:solidFill>
                  <a:schemeClr val="tx2"/>
                </a:solidFill>
              </a:rPr>
              <a:t>: </a:t>
            </a:r>
            <a:r>
              <a:rPr lang="en-US" dirty="0" smtClean="0">
                <a:solidFill>
                  <a:schemeClr val="tx2"/>
                </a:solidFill>
              </a:rPr>
              <a:t>€</a:t>
            </a:r>
            <a:r>
              <a:rPr lang="et-EE" dirty="0" smtClean="0">
                <a:solidFill>
                  <a:schemeClr val="tx2"/>
                </a:solidFill>
              </a:rPr>
              <a:t> 22 </a:t>
            </a:r>
            <a:r>
              <a:rPr lang="et-EE" dirty="0" err="1" smtClean="0">
                <a:solidFill>
                  <a:schemeClr val="tx2"/>
                </a:solidFill>
              </a:rPr>
              <a:t>thousand</a:t>
            </a:r>
            <a:endParaRPr lang="et-E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15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184576"/>
          </a:xfrm>
        </p:spPr>
        <p:txBody>
          <a:bodyPr>
            <a:normAutofit/>
          </a:bodyPr>
          <a:lstStyle/>
          <a:p>
            <a:r>
              <a:rPr lang="et-EE" dirty="0" smtClean="0">
                <a:solidFill>
                  <a:schemeClr val="tx2"/>
                </a:solidFill>
              </a:rPr>
              <a:t>EML </a:t>
            </a:r>
            <a:r>
              <a:rPr lang="et-EE" dirty="0" err="1" smtClean="0">
                <a:solidFill>
                  <a:schemeClr val="tx2"/>
                </a:solidFill>
              </a:rPr>
              <a:t>is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member </a:t>
            </a:r>
            <a:r>
              <a:rPr lang="et-EE" dirty="0" smtClean="0">
                <a:solidFill>
                  <a:schemeClr val="tx2"/>
                </a:solidFill>
              </a:rPr>
              <a:t>of </a:t>
            </a:r>
            <a:r>
              <a:rPr lang="en-US" dirty="0" smtClean="0">
                <a:solidFill>
                  <a:schemeClr val="tx2"/>
                </a:solidFill>
              </a:rPr>
              <a:t>EMU since </a:t>
            </a:r>
            <a:r>
              <a:rPr lang="en-US" dirty="0">
                <a:solidFill>
                  <a:schemeClr val="tx2"/>
                </a:solidFill>
              </a:rPr>
              <a:t>2001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representative</a:t>
            </a:r>
            <a:r>
              <a:rPr lang="et-EE" dirty="0" smtClean="0">
                <a:solidFill>
                  <a:schemeClr val="tx2"/>
                </a:solidFill>
              </a:rPr>
              <a:t> of </a:t>
            </a:r>
            <a:r>
              <a:rPr lang="en-US" dirty="0" smtClean="0">
                <a:solidFill>
                  <a:schemeClr val="tx2"/>
                </a:solidFill>
              </a:rPr>
              <a:t>EML </a:t>
            </a:r>
            <a:r>
              <a:rPr lang="en-US" dirty="0">
                <a:solidFill>
                  <a:schemeClr val="tx2"/>
                </a:solidFill>
              </a:rPr>
              <a:t>is a member of the </a:t>
            </a:r>
            <a:r>
              <a:rPr lang="en-US" dirty="0" smtClean="0">
                <a:solidFill>
                  <a:schemeClr val="tx2"/>
                </a:solidFill>
              </a:rPr>
              <a:t>EMU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Presidium 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representative</a:t>
            </a:r>
            <a:r>
              <a:rPr lang="et-EE" dirty="0">
                <a:solidFill>
                  <a:schemeClr val="tx2"/>
                </a:solidFill>
              </a:rPr>
              <a:t> of </a:t>
            </a:r>
            <a:r>
              <a:rPr lang="en-US" dirty="0">
                <a:solidFill>
                  <a:schemeClr val="tx2"/>
                </a:solidFill>
              </a:rPr>
              <a:t>EML is a member </a:t>
            </a:r>
            <a:r>
              <a:rPr lang="en-US" dirty="0" smtClean="0">
                <a:solidFill>
                  <a:schemeClr val="tx2"/>
                </a:solidFill>
              </a:rPr>
              <a:t>of </a:t>
            </a:r>
            <a:r>
              <a:rPr lang="en-US" dirty="0">
                <a:solidFill>
                  <a:schemeClr val="tx2"/>
                </a:solidFill>
              </a:rPr>
              <a:t>the Estonian Music Council</a:t>
            </a:r>
            <a:endParaRPr lang="et-E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744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  <a:r>
              <a:rPr lang="et-EE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t-EE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possibilities</a:t>
            </a:r>
            <a:r>
              <a:rPr lang="et-E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t-EE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t-EE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</a:t>
            </a:r>
            <a:endParaRPr lang="et-EE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et-EE" dirty="0" err="1" smtClean="0">
                <a:solidFill>
                  <a:schemeClr val="tx2"/>
                </a:solidFill>
              </a:rPr>
              <a:t>Create</a:t>
            </a:r>
            <a:r>
              <a:rPr lang="et-EE" dirty="0" smtClean="0">
                <a:solidFill>
                  <a:schemeClr val="tx2"/>
                </a:solidFill>
              </a:rPr>
              <a:t> and </a:t>
            </a:r>
            <a:r>
              <a:rPr lang="et-EE" dirty="0" err="1" smtClean="0">
                <a:solidFill>
                  <a:schemeClr val="tx2"/>
                </a:solidFill>
              </a:rPr>
              <a:t>publish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new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study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materials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t-EE" dirty="0" err="1" smtClean="0">
                <a:solidFill>
                  <a:schemeClr val="tx2"/>
                </a:solidFill>
              </a:rPr>
              <a:t>Organize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republican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competitions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for</a:t>
            </a:r>
            <a:r>
              <a:rPr lang="et-EE" dirty="0" smtClean="0">
                <a:solidFill>
                  <a:schemeClr val="tx2"/>
                </a:solidFill>
              </a:rPr>
              <a:t> all </a:t>
            </a:r>
            <a:r>
              <a:rPr lang="et-EE" dirty="0" err="1" smtClean="0">
                <a:solidFill>
                  <a:schemeClr val="tx2"/>
                </a:solidFill>
              </a:rPr>
              <a:t>instruments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organize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feed-back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t-EE" dirty="0" err="1" smtClean="0">
                <a:solidFill>
                  <a:schemeClr val="tx2"/>
                </a:solidFill>
              </a:rPr>
              <a:t>Website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management</a:t>
            </a:r>
            <a:r>
              <a:rPr lang="et-EE" dirty="0" smtClean="0">
                <a:solidFill>
                  <a:schemeClr val="tx2"/>
                </a:solidFill>
              </a:rPr>
              <a:t>, info </a:t>
            </a:r>
            <a:r>
              <a:rPr lang="et-EE" dirty="0" err="1" smtClean="0">
                <a:solidFill>
                  <a:schemeClr val="tx2"/>
                </a:solidFill>
              </a:rPr>
              <a:t>up-dates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t-EE" dirty="0" err="1" smtClean="0">
                <a:solidFill>
                  <a:schemeClr val="tx2"/>
                </a:solidFill>
              </a:rPr>
              <a:t>Apply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for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additional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finances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to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fund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development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projects</a:t>
            </a:r>
            <a:endParaRPr lang="et-EE" dirty="0">
              <a:solidFill>
                <a:schemeClr val="tx2"/>
              </a:solidFill>
            </a:endParaRPr>
          </a:p>
          <a:p>
            <a:r>
              <a:rPr lang="et-EE" dirty="0">
                <a:solidFill>
                  <a:schemeClr val="tx2"/>
                </a:solidFill>
              </a:rPr>
              <a:t>R</a:t>
            </a:r>
            <a:r>
              <a:rPr lang="en-US" dirty="0" err="1" smtClean="0">
                <a:solidFill>
                  <a:schemeClr val="tx2"/>
                </a:solidFill>
              </a:rPr>
              <a:t>ecognition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of teachers and </a:t>
            </a:r>
            <a:r>
              <a:rPr lang="et-EE" dirty="0" err="1" smtClean="0">
                <a:solidFill>
                  <a:schemeClr val="tx2"/>
                </a:solidFill>
              </a:rPr>
              <a:t>headmaster</a:t>
            </a:r>
            <a:r>
              <a:rPr lang="en-US" dirty="0" smtClean="0">
                <a:solidFill>
                  <a:schemeClr val="tx2"/>
                </a:solidFill>
              </a:rPr>
              <a:t>s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t-EE" dirty="0" err="1">
                <a:solidFill>
                  <a:schemeClr val="tx2"/>
                </a:solidFill>
              </a:rPr>
              <a:t>O</a:t>
            </a:r>
            <a:r>
              <a:rPr lang="et-EE" dirty="0" err="1" smtClean="0">
                <a:solidFill>
                  <a:schemeClr val="tx2"/>
                </a:solidFill>
              </a:rPr>
              <a:t>rganize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pedagogical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trainig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cources</a:t>
            </a:r>
            <a:endParaRPr lang="et-E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60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</a:t>
            </a:r>
            <a:endParaRPr lang="et-EE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r>
              <a:rPr lang="et-EE" dirty="0" err="1" smtClean="0">
                <a:solidFill>
                  <a:schemeClr val="tx2"/>
                </a:solidFill>
              </a:rPr>
              <a:t>Collaboratiton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with </a:t>
            </a:r>
            <a:r>
              <a:rPr lang="en-US" dirty="0">
                <a:solidFill>
                  <a:schemeClr val="tx2"/>
                </a:solidFill>
              </a:rPr>
              <a:t>different </a:t>
            </a:r>
            <a:endParaRPr lang="et-EE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professional associations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endParaRPr lang="et-EE" dirty="0">
              <a:solidFill>
                <a:schemeClr val="tx2"/>
              </a:solidFill>
            </a:endParaRPr>
          </a:p>
          <a:p>
            <a:pPr lvl="1"/>
            <a:r>
              <a:rPr lang="et-EE" dirty="0" err="1" smtClean="0">
                <a:solidFill>
                  <a:schemeClr val="tx2"/>
                </a:solidFill>
              </a:rPr>
              <a:t>music</a:t>
            </a:r>
            <a:r>
              <a:rPr lang="et-EE" dirty="0" smtClean="0">
                <a:solidFill>
                  <a:schemeClr val="tx2"/>
                </a:solidFill>
              </a:rPr>
              <a:t> and </a:t>
            </a:r>
            <a:r>
              <a:rPr lang="et-EE" dirty="0" err="1" smtClean="0">
                <a:solidFill>
                  <a:schemeClr val="tx2"/>
                </a:solidFill>
              </a:rPr>
              <a:t>creative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unions</a:t>
            </a:r>
            <a:endParaRPr lang="et-EE" dirty="0">
              <a:solidFill>
                <a:schemeClr val="tx2"/>
              </a:solidFill>
            </a:endParaRPr>
          </a:p>
          <a:p>
            <a:pPr lvl="1"/>
            <a:r>
              <a:rPr lang="et-EE" dirty="0" err="1">
                <a:solidFill>
                  <a:schemeClr val="tx2"/>
                </a:solidFill>
              </a:rPr>
              <a:t>c</a:t>
            </a:r>
            <a:r>
              <a:rPr lang="et-EE" dirty="0" err="1" smtClean="0">
                <a:solidFill>
                  <a:schemeClr val="tx2"/>
                </a:solidFill>
              </a:rPr>
              <a:t>olleges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high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schools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academies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universities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t-EE" sz="2800" dirty="0" err="1" smtClean="0">
                <a:solidFill>
                  <a:schemeClr val="tx2"/>
                </a:solidFill>
              </a:rPr>
              <a:t>Music</a:t>
            </a:r>
            <a:r>
              <a:rPr lang="et-EE" sz="2800" dirty="0" smtClean="0">
                <a:solidFill>
                  <a:schemeClr val="tx2"/>
                </a:solidFill>
              </a:rPr>
              <a:t> </a:t>
            </a:r>
            <a:r>
              <a:rPr lang="et-EE" sz="2800" dirty="0" err="1" smtClean="0">
                <a:solidFill>
                  <a:schemeClr val="tx2"/>
                </a:solidFill>
              </a:rPr>
              <a:t>education</a:t>
            </a:r>
            <a:r>
              <a:rPr lang="et-EE" sz="2800" dirty="0" smtClean="0">
                <a:solidFill>
                  <a:schemeClr val="tx2"/>
                </a:solidFill>
              </a:rPr>
              <a:t> </a:t>
            </a:r>
            <a:r>
              <a:rPr lang="et-EE" sz="2800" dirty="0" err="1" smtClean="0">
                <a:solidFill>
                  <a:schemeClr val="tx2"/>
                </a:solidFill>
              </a:rPr>
              <a:t>development</a:t>
            </a:r>
            <a:r>
              <a:rPr lang="et-EE" sz="2800" dirty="0" smtClean="0">
                <a:solidFill>
                  <a:schemeClr val="tx2"/>
                </a:solidFill>
              </a:rPr>
              <a:t> </a:t>
            </a:r>
            <a:r>
              <a:rPr lang="et-EE" sz="2800" dirty="0" err="1" smtClean="0">
                <a:solidFill>
                  <a:schemeClr val="tx2"/>
                </a:solidFill>
              </a:rPr>
              <a:t>related</a:t>
            </a:r>
            <a:r>
              <a:rPr lang="et-EE" sz="2800" dirty="0" smtClean="0">
                <a:solidFill>
                  <a:schemeClr val="tx2"/>
                </a:solidFill>
              </a:rPr>
              <a:t> </a:t>
            </a:r>
            <a:r>
              <a:rPr lang="et-EE" sz="2800" dirty="0" err="1" smtClean="0">
                <a:solidFill>
                  <a:schemeClr val="tx2"/>
                </a:solidFill>
              </a:rPr>
              <a:t>negotiations</a:t>
            </a:r>
            <a:r>
              <a:rPr lang="et-EE" sz="2800" dirty="0" smtClean="0">
                <a:solidFill>
                  <a:schemeClr val="tx2"/>
                </a:solidFill>
              </a:rPr>
              <a:t> </a:t>
            </a:r>
            <a:r>
              <a:rPr lang="et-EE" sz="2800" dirty="0" err="1" smtClean="0">
                <a:solidFill>
                  <a:schemeClr val="tx2"/>
                </a:solidFill>
              </a:rPr>
              <a:t>with</a:t>
            </a:r>
            <a:endParaRPr lang="et-EE" sz="2800" dirty="0" smtClean="0">
              <a:solidFill>
                <a:schemeClr val="tx2"/>
              </a:solidFill>
            </a:endParaRPr>
          </a:p>
          <a:p>
            <a:pPr lvl="1"/>
            <a:r>
              <a:rPr lang="et-EE" dirty="0" err="1">
                <a:solidFill>
                  <a:schemeClr val="tx2"/>
                </a:solidFill>
              </a:rPr>
              <a:t>Ministry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of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Education</a:t>
            </a:r>
            <a:r>
              <a:rPr lang="et-EE" dirty="0">
                <a:solidFill>
                  <a:schemeClr val="tx2"/>
                </a:solidFill>
              </a:rPr>
              <a:t> and </a:t>
            </a:r>
            <a:r>
              <a:rPr lang="et-EE" dirty="0" err="1">
                <a:solidFill>
                  <a:schemeClr val="tx2"/>
                </a:solidFill>
              </a:rPr>
              <a:t>Research</a:t>
            </a:r>
            <a:endParaRPr lang="et-EE" dirty="0">
              <a:solidFill>
                <a:schemeClr val="tx2"/>
              </a:solidFill>
            </a:endParaRPr>
          </a:p>
          <a:p>
            <a:pPr lvl="1"/>
            <a:r>
              <a:rPr lang="et-EE" dirty="0" err="1">
                <a:solidFill>
                  <a:schemeClr val="tx2"/>
                </a:solidFill>
              </a:rPr>
              <a:t>Ministry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of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Culture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t-EE" dirty="0" smtClean="0">
                <a:solidFill>
                  <a:schemeClr val="tx2"/>
                </a:solidFill>
              </a:rPr>
              <a:t>P</a:t>
            </a:r>
            <a:r>
              <a:rPr lang="en-US" dirty="0" err="1" smtClean="0">
                <a:solidFill>
                  <a:schemeClr val="tx2"/>
                </a:solidFill>
              </a:rPr>
              <a:t>articipation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in various cultural funds </a:t>
            </a:r>
            <a:r>
              <a:rPr lang="en-US" dirty="0" smtClean="0">
                <a:solidFill>
                  <a:schemeClr val="tx2"/>
                </a:solidFill>
              </a:rPr>
              <a:t>committees</a:t>
            </a:r>
            <a:endParaRPr lang="et-E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t-EE" dirty="0">
              <a:solidFill>
                <a:schemeClr val="tx2"/>
              </a:solidFill>
            </a:endParaRPr>
          </a:p>
          <a:p>
            <a:endParaRPr lang="et-EE" dirty="0" smtClean="0">
              <a:solidFill>
                <a:schemeClr val="tx2"/>
              </a:solidFill>
            </a:endParaRPr>
          </a:p>
          <a:p>
            <a:pPr lvl="1"/>
            <a:endParaRPr lang="et-E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462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</a:t>
            </a:r>
            <a:endParaRPr lang="et-EE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r>
              <a:rPr lang="et-EE" dirty="0" err="1" smtClean="0">
                <a:solidFill>
                  <a:schemeClr val="tx2"/>
                </a:solidFill>
              </a:rPr>
              <a:t>Organize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international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cooperation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with</a:t>
            </a:r>
            <a:r>
              <a:rPr lang="et-EE" dirty="0" smtClean="0">
                <a:solidFill>
                  <a:schemeClr val="tx2"/>
                </a:solidFill>
              </a:rPr>
              <a:t> EMU, </a:t>
            </a:r>
            <a:r>
              <a:rPr lang="et-EE" dirty="0" err="1" smtClean="0">
                <a:solidFill>
                  <a:schemeClr val="tx2"/>
                </a:solidFill>
              </a:rPr>
              <a:t>Nordic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countries</a:t>
            </a:r>
            <a:r>
              <a:rPr lang="et-EE" dirty="0" smtClean="0">
                <a:solidFill>
                  <a:schemeClr val="tx2"/>
                </a:solidFill>
              </a:rPr>
              <a:t> and Visegrad </a:t>
            </a:r>
            <a:r>
              <a:rPr lang="et-EE" dirty="0" err="1" smtClean="0">
                <a:solidFill>
                  <a:schemeClr val="tx2"/>
                </a:solidFill>
              </a:rPr>
              <a:t>group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t-EE" dirty="0" err="1" smtClean="0">
                <a:solidFill>
                  <a:schemeClr val="tx2"/>
                </a:solidFill>
              </a:rPr>
              <a:t>Intermediation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of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international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relations</a:t>
            </a:r>
            <a:r>
              <a:rPr lang="et-EE" dirty="0" smtClean="0">
                <a:solidFill>
                  <a:schemeClr val="tx2"/>
                </a:solidFill>
              </a:rPr>
              <a:t> and </a:t>
            </a:r>
            <a:r>
              <a:rPr lang="et-EE" dirty="0" err="1" smtClean="0">
                <a:solidFill>
                  <a:schemeClr val="tx2"/>
                </a:solidFill>
              </a:rPr>
              <a:t>contacts</a:t>
            </a:r>
            <a:endParaRPr lang="et-EE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t-EE" dirty="0">
              <a:solidFill>
                <a:schemeClr val="tx2"/>
              </a:solidFill>
            </a:endParaRPr>
          </a:p>
          <a:p>
            <a:endParaRPr lang="et-EE" dirty="0" smtClean="0">
              <a:solidFill>
                <a:schemeClr val="tx2"/>
              </a:solidFill>
            </a:endParaRPr>
          </a:p>
          <a:p>
            <a:pPr lvl="1"/>
            <a:endParaRPr lang="et-E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47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FFFF00"/>
                </a:solidFill>
              </a:rPr>
              <a:t>Estonian </a:t>
            </a:r>
            <a:r>
              <a:rPr lang="et-EE" b="1" dirty="0" err="1" smtClean="0">
                <a:solidFill>
                  <a:srgbClr val="FFFF00"/>
                </a:solidFill>
              </a:rPr>
              <a:t>population</a:t>
            </a:r>
            <a:endParaRPr lang="et-EE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t-EE" dirty="0" smtClean="0">
                <a:solidFill>
                  <a:schemeClr val="tx2"/>
                </a:solidFill>
              </a:rPr>
              <a:t>General </a:t>
            </a:r>
            <a:r>
              <a:rPr lang="et-EE" dirty="0" err="1" smtClean="0">
                <a:solidFill>
                  <a:schemeClr val="tx2"/>
                </a:solidFill>
              </a:rPr>
              <a:t>population</a:t>
            </a:r>
            <a:r>
              <a:rPr lang="et-EE" dirty="0" smtClean="0">
                <a:solidFill>
                  <a:schemeClr val="tx2"/>
                </a:solidFill>
              </a:rPr>
              <a:t>: 1,3 mln</a:t>
            </a:r>
          </a:p>
          <a:p>
            <a:pPr marL="0" lvl="0" indent="0">
              <a:buNone/>
            </a:pPr>
            <a:r>
              <a:rPr lang="et-EE" dirty="0" err="1" smtClean="0">
                <a:solidFill>
                  <a:schemeClr val="tx2"/>
                </a:solidFill>
              </a:rPr>
              <a:t>Youth</a:t>
            </a:r>
            <a:r>
              <a:rPr lang="et-EE" dirty="0" smtClean="0">
                <a:solidFill>
                  <a:schemeClr val="tx2"/>
                </a:solidFill>
              </a:rPr>
              <a:t> (</a:t>
            </a:r>
            <a:r>
              <a:rPr lang="et-EE" dirty="0" err="1" smtClean="0">
                <a:solidFill>
                  <a:schemeClr val="tx2"/>
                </a:solidFill>
              </a:rPr>
              <a:t>aged</a:t>
            </a:r>
            <a:r>
              <a:rPr lang="et-EE" dirty="0" smtClean="0">
                <a:solidFill>
                  <a:schemeClr val="tx2"/>
                </a:solidFill>
              </a:rPr>
              <a:t> 5-19): 0,2 mln (15%)</a:t>
            </a:r>
          </a:p>
          <a:p>
            <a:pPr marL="0" indent="0">
              <a:buNone/>
            </a:pPr>
            <a:endParaRPr lang="et-EE" dirty="0">
              <a:solidFill>
                <a:schemeClr val="tx2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14912"/>
              </p:ext>
            </p:extLst>
          </p:nvPr>
        </p:nvGraphicFramePr>
        <p:xfrm>
          <a:off x="107504" y="2924944"/>
          <a:ext cx="468052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6877422"/>
              </p:ext>
            </p:extLst>
          </p:nvPr>
        </p:nvGraphicFramePr>
        <p:xfrm>
          <a:off x="4860032" y="2924944"/>
          <a:ext cx="415820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0493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t-EE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t-EE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t-EE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t-EE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t-EE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t-EE" dirty="0" err="1" smtClean="0">
                <a:solidFill>
                  <a:schemeClr val="tx2"/>
                </a:solidFill>
              </a:rPr>
              <a:t>Thank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You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for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Your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a</a:t>
            </a:r>
            <a:r>
              <a:rPr lang="et-EE" dirty="0" err="1" smtClean="0">
                <a:solidFill>
                  <a:schemeClr val="tx2"/>
                </a:solidFill>
              </a:rPr>
              <a:t>ttention</a:t>
            </a:r>
            <a:r>
              <a:rPr lang="et-EE" dirty="0" smtClean="0">
                <a:solidFill>
                  <a:schemeClr val="tx2"/>
                </a:solidFill>
              </a:rPr>
              <a:t>! </a:t>
            </a:r>
            <a:endParaRPr lang="et-E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61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</a:t>
            </a:r>
            <a:r>
              <a:rPr lang="et-E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statistics</a:t>
            </a:r>
            <a:endParaRPr lang="et-E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t-EE" sz="3800" dirty="0">
                <a:solidFill>
                  <a:schemeClr val="tx2"/>
                </a:solidFill>
              </a:rPr>
              <a:t>213 </a:t>
            </a:r>
            <a:r>
              <a:rPr lang="et-EE" sz="3800" dirty="0" err="1">
                <a:solidFill>
                  <a:schemeClr val="tx2"/>
                </a:solidFill>
              </a:rPr>
              <a:t>local</a:t>
            </a:r>
            <a:r>
              <a:rPr lang="et-EE" sz="3800" dirty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municipalities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in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total</a:t>
            </a:r>
            <a:r>
              <a:rPr lang="et-EE" sz="3800" dirty="0" smtClean="0">
                <a:solidFill>
                  <a:schemeClr val="tx2"/>
                </a:solidFill>
              </a:rPr>
              <a:t>, </a:t>
            </a:r>
            <a:r>
              <a:rPr lang="et-EE" sz="3800" dirty="0" err="1" smtClean="0">
                <a:solidFill>
                  <a:schemeClr val="tx2"/>
                </a:solidFill>
              </a:rPr>
              <a:t>music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schools</a:t>
            </a:r>
            <a:r>
              <a:rPr lang="et-EE" sz="3800" dirty="0" smtClean="0">
                <a:solidFill>
                  <a:schemeClr val="tx2"/>
                </a:solidFill>
              </a:rPr>
              <a:t>* </a:t>
            </a:r>
            <a:r>
              <a:rPr lang="et-EE" sz="3800" dirty="0" err="1" smtClean="0">
                <a:solidFill>
                  <a:schemeClr val="tx2"/>
                </a:solidFill>
              </a:rPr>
              <a:t>in</a:t>
            </a:r>
            <a:r>
              <a:rPr lang="et-EE" sz="3800" dirty="0" smtClean="0">
                <a:solidFill>
                  <a:schemeClr val="tx2"/>
                </a:solidFill>
              </a:rPr>
              <a:t> 81</a:t>
            </a:r>
          </a:p>
          <a:p>
            <a:pPr lvl="0"/>
            <a:r>
              <a:rPr lang="et-EE" sz="3800" dirty="0" smtClean="0">
                <a:solidFill>
                  <a:schemeClr val="tx2"/>
                </a:solidFill>
              </a:rPr>
              <a:t>47 </a:t>
            </a:r>
            <a:r>
              <a:rPr lang="et-EE" sz="3800" dirty="0" err="1" smtClean="0">
                <a:solidFill>
                  <a:schemeClr val="tx2"/>
                </a:solidFill>
              </a:rPr>
              <a:t>towns</a:t>
            </a:r>
            <a:r>
              <a:rPr lang="et-EE" sz="3800" dirty="0" smtClean="0">
                <a:solidFill>
                  <a:schemeClr val="tx2"/>
                </a:solidFill>
              </a:rPr>
              <a:t> (</a:t>
            </a:r>
            <a:r>
              <a:rPr lang="en-US" sz="3800" dirty="0" smtClean="0">
                <a:solidFill>
                  <a:schemeClr val="tx2"/>
                </a:solidFill>
              </a:rPr>
              <a:t>population </a:t>
            </a:r>
            <a:r>
              <a:rPr lang="et-EE" sz="3800" dirty="0" smtClean="0">
                <a:solidFill>
                  <a:schemeClr val="tx2"/>
                </a:solidFill>
              </a:rPr>
              <a:t>&gt; </a:t>
            </a:r>
            <a:r>
              <a:rPr lang="en-US" sz="3800" dirty="0" smtClean="0">
                <a:solidFill>
                  <a:schemeClr val="tx2"/>
                </a:solidFill>
              </a:rPr>
              <a:t>1</a:t>
            </a:r>
            <a:r>
              <a:rPr lang="et-EE" sz="3800" dirty="0" smtClean="0">
                <a:solidFill>
                  <a:schemeClr val="tx2"/>
                </a:solidFill>
              </a:rPr>
              <a:t>000), </a:t>
            </a:r>
            <a:r>
              <a:rPr lang="et-EE" sz="3800" dirty="0" err="1">
                <a:solidFill>
                  <a:schemeClr val="tx2"/>
                </a:solidFill>
              </a:rPr>
              <a:t>music</a:t>
            </a:r>
            <a:r>
              <a:rPr lang="et-EE" sz="3800" dirty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schools</a:t>
            </a:r>
            <a:r>
              <a:rPr lang="et-EE" sz="3800" dirty="0" smtClean="0">
                <a:solidFill>
                  <a:schemeClr val="tx2"/>
                </a:solidFill>
              </a:rPr>
              <a:t>* </a:t>
            </a:r>
            <a:r>
              <a:rPr lang="et-EE" sz="3800" dirty="0" err="1" smtClean="0">
                <a:solidFill>
                  <a:schemeClr val="tx2"/>
                </a:solidFill>
              </a:rPr>
              <a:t>in</a:t>
            </a:r>
            <a:r>
              <a:rPr lang="et-EE" sz="3800" dirty="0" smtClean="0">
                <a:solidFill>
                  <a:schemeClr val="tx2"/>
                </a:solidFill>
              </a:rPr>
              <a:t> 41  </a:t>
            </a:r>
          </a:p>
          <a:p>
            <a:r>
              <a:rPr lang="et-EE" sz="3800" dirty="0">
                <a:solidFill>
                  <a:schemeClr val="tx2"/>
                </a:solidFill>
              </a:rPr>
              <a:t>116 </a:t>
            </a:r>
            <a:r>
              <a:rPr lang="en-US" sz="3800" dirty="0">
                <a:solidFill>
                  <a:schemeClr val="tx2"/>
                </a:solidFill>
              </a:rPr>
              <a:t>music </a:t>
            </a:r>
            <a:r>
              <a:rPr lang="en-US" sz="3800" dirty="0" smtClean="0">
                <a:solidFill>
                  <a:schemeClr val="tx2"/>
                </a:solidFill>
              </a:rPr>
              <a:t>schools</a:t>
            </a:r>
            <a:r>
              <a:rPr lang="et-EE" sz="3800" dirty="0" smtClean="0">
                <a:solidFill>
                  <a:schemeClr val="tx2"/>
                </a:solidFill>
              </a:rPr>
              <a:t>*</a:t>
            </a:r>
            <a:r>
              <a:rPr lang="en-US" sz="3800" dirty="0" smtClean="0">
                <a:solidFill>
                  <a:schemeClr val="tx2"/>
                </a:solidFill>
              </a:rPr>
              <a:t> </a:t>
            </a:r>
            <a:r>
              <a:rPr lang="en-US" sz="3800" dirty="0">
                <a:solidFill>
                  <a:schemeClr val="tx2"/>
                </a:solidFill>
              </a:rPr>
              <a:t>all over Estonia</a:t>
            </a:r>
            <a:r>
              <a:rPr lang="et-EE" sz="3800" dirty="0">
                <a:solidFill>
                  <a:schemeClr val="tx2"/>
                </a:solidFill>
              </a:rPr>
              <a:t> </a:t>
            </a:r>
            <a:endParaRPr lang="et-EE" sz="3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t-EE" sz="3800" dirty="0" smtClean="0">
              <a:solidFill>
                <a:schemeClr val="tx2"/>
              </a:solidFill>
            </a:endParaRPr>
          </a:p>
          <a:p>
            <a:r>
              <a:rPr lang="et-EE" sz="3800" dirty="0" err="1" smtClean="0">
                <a:solidFill>
                  <a:schemeClr val="tx2"/>
                </a:solidFill>
              </a:rPr>
              <a:t>Research</a:t>
            </a:r>
            <a:r>
              <a:rPr lang="et-EE" sz="3800" dirty="0" smtClean="0">
                <a:solidFill>
                  <a:schemeClr val="tx2"/>
                </a:solidFill>
              </a:rPr>
              <a:t> (2016):</a:t>
            </a:r>
          </a:p>
          <a:p>
            <a:pPr lvl="1"/>
            <a:r>
              <a:rPr lang="et-EE" sz="3800" dirty="0" smtClean="0">
                <a:solidFill>
                  <a:schemeClr val="tx2"/>
                </a:solidFill>
              </a:rPr>
              <a:t>20% of </a:t>
            </a:r>
            <a:r>
              <a:rPr lang="et-EE" sz="3800" dirty="0" err="1">
                <a:solidFill>
                  <a:schemeClr val="tx2"/>
                </a:solidFill>
              </a:rPr>
              <a:t>hobby</a:t>
            </a:r>
            <a:r>
              <a:rPr lang="et-EE" sz="3800" dirty="0">
                <a:solidFill>
                  <a:schemeClr val="tx2"/>
                </a:solidFill>
              </a:rPr>
              <a:t> </a:t>
            </a:r>
            <a:r>
              <a:rPr lang="et-EE" sz="3800" dirty="0" err="1">
                <a:solidFill>
                  <a:schemeClr val="tx2"/>
                </a:solidFill>
              </a:rPr>
              <a:t>schools</a:t>
            </a:r>
            <a:r>
              <a:rPr lang="et-EE" sz="3800" dirty="0">
                <a:solidFill>
                  <a:schemeClr val="tx2"/>
                </a:solidFill>
              </a:rPr>
              <a:t> </a:t>
            </a:r>
            <a:r>
              <a:rPr lang="et-EE" sz="3800" dirty="0" err="1">
                <a:solidFill>
                  <a:schemeClr val="tx2"/>
                </a:solidFill>
              </a:rPr>
              <a:t>pupils</a:t>
            </a:r>
            <a:r>
              <a:rPr lang="et-EE" sz="3800" dirty="0">
                <a:solidFill>
                  <a:schemeClr val="tx2"/>
                </a:solidFill>
              </a:rPr>
              <a:t> </a:t>
            </a:r>
            <a:r>
              <a:rPr lang="et-EE" sz="3800" dirty="0" smtClean="0">
                <a:solidFill>
                  <a:schemeClr val="tx2"/>
                </a:solidFill>
              </a:rPr>
              <a:t>are </a:t>
            </a:r>
            <a:r>
              <a:rPr lang="et-EE" sz="3800" dirty="0" err="1" smtClean="0">
                <a:solidFill>
                  <a:schemeClr val="tx2"/>
                </a:solidFill>
              </a:rPr>
              <a:t>the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n-US" sz="3800" dirty="0" err="1">
                <a:solidFill>
                  <a:schemeClr val="tx2"/>
                </a:solidFill>
              </a:rPr>
              <a:t>residen</a:t>
            </a:r>
            <a:r>
              <a:rPr lang="et-EE" sz="3800" dirty="0">
                <a:solidFill>
                  <a:schemeClr val="tx2"/>
                </a:solidFill>
              </a:rPr>
              <a:t>ts of </a:t>
            </a:r>
            <a:r>
              <a:rPr lang="et-EE" sz="3800" dirty="0" err="1" smtClean="0">
                <a:solidFill>
                  <a:schemeClr val="tx2"/>
                </a:solidFill>
              </a:rPr>
              <a:t>different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local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municipality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than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the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school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is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located</a:t>
            </a:r>
            <a:r>
              <a:rPr lang="et-EE" sz="3800" dirty="0" smtClean="0">
                <a:solidFill>
                  <a:schemeClr val="tx2"/>
                </a:solidFill>
              </a:rPr>
              <a:t>;</a:t>
            </a:r>
            <a:endParaRPr lang="et-EE" sz="3800" dirty="0">
              <a:solidFill>
                <a:schemeClr val="tx2"/>
              </a:solidFill>
            </a:endParaRPr>
          </a:p>
          <a:p>
            <a:pPr lvl="1"/>
            <a:r>
              <a:rPr lang="en-US" sz="3800" dirty="0" smtClean="0">
                <a:solidFill>
                  <a:schemeClr val="tx2"/>
                </a:solidFill>
              </a:rPr>
              <a:t>somewhat </a:t>
            </a:r>
            <a:r>
              <a:rPr lang="en-US" sz="3800" dirty="0">
                <a:solidFill>
                  <a:schemeClr val="tx2"/>
                </a:solidFill>
              </a:rPr>
              <a:t>higher percentage of </a:t>
            </a:r>
            <a:r>
              <a:rPr lang="en-US" sz="3800" dirty="0" smtClean="0">
                <a:solidFill>
                  <a:schemeClr val="tx2"/>
                </a:solidFill>
              </a:rPr>
              <a:t>music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n-US" sz="3800" dirty="0" smtClean="0">
                <a:solidFill>
                  <a:schemeClr val="tx2"/>
                </a:solidFill>
              </a:rPr>
              <a:t>engages </a:t>
            </a:r>
            <a:r>
              <a:rPr lang="en-US" sz="3800" dirty="0">
                <a:solidFill>
                  <a:schemeClr val="tx2"/>
                </a:solidFill>
              </a:rPr>
              <a:t>young people of </a:t>
            </a:r>
            <a:r>
              <a:rPr lang="et-EE" sz="3800" dirty="0" err="1" smtClean="0">
                <a:solidFill>
                  <a:schemeClr val="tx2"/>
                </a:solidFill>
              </a:rPr>
              <a:t>related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age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groups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is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in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the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municipalities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with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better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capabilities</a:t>
            </a:r>
            <a:r>
              <a:rPr lang="et-EE" sz="3800" dirty="0" smtClean="0">
                <a:solidFill>
                  <a:schemeClr val="tx2"/>
                </a:solidFill>
              </a:rPr>
              <a:t> (</a:t>
            </a:r>
            <a:r>
              <a:rPr lang="et-EE" sz="3800" dirty="0" err="1" smtClean="0">
                <a:solidFill>
                  <a:schemeClr val="tx2"/>
                </a:solidFill>
              </a:rPr>
              <a:t>by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index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ratings</a:t>
            </a:r>
            <a:r>
              <a:rPr lang="et-EE" sz="3800" dirty="0" smtClean="0">
                <a:solidFill>
                  <a:schemeClr val="tx2"/>
                </a:solidFill>
              </a:rPr>
              <a:t>) &gt; </a:t>
            </a:r>
            <a:r>
              <a:rPr lang="et-EE" sz="3800" dirty="0" err="1" smtClean="0">
                <a:solidFill>
                  <a:schemeClr val="tx2"/>
                </a:solidFill>
              </a:rPr>
              <a:t>more</a:t>
            </a:r>
            <a:r>
              <a:rPr lang="et-EE" sz="3800" dirty="0" smtClean="0">
                <a:solidFill>
                  <a:schemeClr val="tx2"/>
                </a:solidFill>
              </a:rPr>
              <a:t> NGOs and </a:t>
            </a:r>
            <a:r>
              <a:rPr lang="et-EE" sz="3800" dirty="0" err="1" smtClean="0">
                <a:solidFill>
                  <a:schemeClr val="tx2"/>
                </a:solidFill>
              </a:rPr>
              <a:t>private</a:t>
            </a:r>
            <a:r>
              <a:rPr lang="et-EE" sz="3800" dirty="0" smtClean="0">
                <a:solidFill>
                  <a:schemeClr val="tx2"/>
                </a:solidFill>
              </a:rPr>
              <a:t> </a:t>
            </a:r>
            <a:r>
              <a:rPr lang="et-EE" sz="3800" dirty="0" err="1" smtClean="0">
                <a:solidFill>
                  <a:schemeClr val="tx2"/>
                </a:solidFill>
              </a:rPr>
              <a:t>institutions</a:t>
            </a:r>
            <a:endParaRPr lang="et-EE" sz="3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t-EE" sz="2800" i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t-EE" sz="2800" i="1" dirty="0" smtClean="0">
                <a:solidFill>
                  <a:schemeClr val="tx2"/>
                </a:solidFill>
              </a:rPr>
              <a:t>* </a:t>
            </a:r>
            <a:r>
              <a:rPr lang="et-EE" sz="2800" i="1" dirty="0" err="1" smtClean="0">
                <a:solidFill>
                  <a:schemeClr val="tx2"/>
                </a:solidFill>
              </a:rPr>
              <a:t>Music</a:t>
            </a:r>
            <a:r>
              <a:rPr lang="et-EE" sz="2800" i="1" dirty="0" smtClean="0">
                <a:solidFill>
                  <a:schemeClr val="tx2"/>
                </a:solidFill>
              </a:rPr>
              <a:t> and </a:t>
            </a:r>
            <a:r>
              <a:rPr lang="et-EE" sz="2800" i="1" dirty="0" err="1" smtClean="0">
                <a:solidFill>
                  <a:schemeClr val="tx2"/>
                </a:solidFill>
              </a:rPr>
              <a:t>arts</a:t>
            </a:r>
            <a:r>
              <a:rPr lang="et-EE" sz="2800" i="1" dirty="0" smtClean="0">
                <a:solidFill>
                  <a:schemeClr val="tx2"/>
                </a:solidFill>
              </a:rPr>
              <a:t> </a:t>
            </a:r>
            <a:r>
              <a:rPr lang="et-EE" sz="2800" i="1" dirty="0" err="1" smtClean="0">
                <a:solidFill>
                  <a:schemeClr val="tx2"/>
                </a:solidFill>
              </a:rPr>
              <a:t>schools</a:t>
            </a:r>
            <a:r>
              <a:rPr lang="et-EE" sz="2800" i="1" dirty="0" smtClean="0">
                <a:solidFill>
                  <a:schemeClr val="tx2"/>
                </a:solidFill>
              </a:rPr>
              <a:t> </a:t>
            </a:r>
            <a:r>
              <a:rPr lang="et-EE" sz="2800" i="1" dirty="0" err="1" smtClean="0">
                <a:solidFill>
                  <a:schemeClr val="tx2"/>
                </a:solidFill>
              </a:rPr>
              <a:t>that</a:t>
            </a:r>
            <a:r>
              <a:rPr lang="et-EE" sz="2800" i="1" dirty="0" smtClean="0">
                <a:solidFill>
                  <a:schemeClr val="tx2"/>
                </a:solidFill>
              </a:rPr>
              <a:t> </a:t>
            </a:r>
            <a:r>
              <a:rPr lang="et-EE" sz="2800" i="1" dirty="0" err="1" smtClean="0">
                <a:solidFill>
                  <a:schemeClr val="tx2"/>
                </a:solidFill>
              </a:rPr>
              <a:t>have</a:t>
            </a:r>
            <a:r>
              <a:rPr lang="et-EE" sz="2800" i="1" dirty="0" smtClean="0">
                <a:solidFill>
                  <a:schemeClr val="tx2"/>
                </a:solidFill>
              </a:rPr>
              <a:t> </a:t>
            </a:r>
            <a:r>
              <a:rPr lang="et-EE" sz="2800" i="1" dirty="0" err="1" smtClean="0">
                <a:solidFill>
                  <a:schemeClr val="tx2"/>
                </a:solidFill>
              </a:rPr>
              <a:t>music</a:t>
            </a:r>
            <a:r>
              <a:rPr lang="et-EE" sz="2800" i="1" dirty="0" smtClean="0">
                <a:solidFill>
                  <a:schemeClr val="tx2"/>
                </a:solidFill>
              </a:rPr>
              <a:t> </a:t>
            </a:r>
            <a:r>
              <a:rPr lang="et-EE" sz="2800" i="1" dirty="0" err="1">
                <a:solidFill>
                  <a:schemeClr val="tx2"/>
                </a:solidFill>
              </a:rPr>
              <a:t>related</a:t>
            </a:r>
            <a:r>
              <a:rPr lang="et-EE" sz="2800" i="1" dirty="0">
                <a:solidFill>
                  <a:schemeClr val="tx2"/>
                </a:solidFill>
              </a:rPr>
              <a:t> </a:t>
            </a:r>
            <a:r>
              <a:rPr lang="et-EE" sz="2800" i="1" dirty="0" err="1" smtClean="0">
                <a:solidFill>
                  <a:schemeClr val="tx2"/>
                </a:solidFill>
              </a:rPr>
              <a:t>curriculum(s</a:t>
            </a:r>
            <a:r>
              <a:rPr lang="et-EE" sz="2800" i="1" dirty="0" smtClean="0">
                <a:solidFill>
                  <a:schemeClr val="tx2"/>
                </a:solidFill>
              </a:rPr>
              <a:t>) </a:t>
            </a:r>
          </a:p>
          <a:p>
            <a:pPr marL="0" indent="0">
              <a:buNone/>
            </a:pPr>
            <a:r>
              <a:rPr lang="et-EE" sz="2300" dirty="0" smtClean="0">
                <a:solidFill>
                  <a:schemeClr val="tx2"/>
                </a:solidFill>
              </a:rPr>
              <a:t>(</a:t>
            </a:r>
            <a:r>
              <a:rPr lang="et-EE" sz="2300" dirty="0" err="1">
                <a:solidFill>
                  <a:schemeClr val="tx2"/>
                </a:solidFill>
              </a:rPr>
              <a:t>data</a:t>
            </a:r>
            <a:r>
              <a:rPr lang="et-EE" sz="2300" dirty="0">
                <a:solidFill>
                  <a:schemeClr val="tx2"/>
                </a:solidFill>
              </a:rPr>
              <a:t> </a:t>
            </a:r>
            <a:r>
              <a:rPr lang="et-EE" sz="2300" dirty="0" err="1">
                <a:solidFill>
                  <a:schemeClr val="tx2"/>
                </a:solidFill>
              </a:rPr>
              <a:t>as</a:t>
            </a:r>
            <a:r>
              <a:rPr lang="et-EE" sz="2300" dirty="0">
                <a:solidFill>
                  <a:schemeClr val="tx2"/>
                </a:solidFill>
              </a:rPr>
              <a:t> </a:t>
            </a:r>
            <a:r>
              <a:rPr lang="et-EE" sz="2300" dirty="0" err="1">
                <a:solidFill>
                  <a:schemeClr val="tx2"/>
                </a:solidFill>
              </a:rPr>
              <a:t>of</a:t>
            </a:r>
            <a:r>
              <a:rPr lang="et-EE" sz="2300" dirty="0">
                <a:solidFill>
                  <a:schemeClr val="tx2"/>
                </a:solidFill>
              </a:rPr>
              <a:t> Nov. 2016)</a:t>
            </a:r>
          </a:p>
          <a:p>
            <a:pPr marL="0" indent="0">
              <a:buNone/>
            </a:pPr>
            <a:endParaRPr lang="et-EE" sz="28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0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Co-ordinating</a:t>
            </a:r>
            <a:r>
              <a:rPr lang="et-EE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</a:t>
            </a:r>
            <a:endParaRPr lang="et-EE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lvl="0"/>
            <a:r>
              <a:rPr lang="et-EE" dirty="0" smtClean="0">
                <a:solidFill>
                  <a:schemeClr val="tx2">
                    <a:lumMod val="75000"/>
                  </a:schemeClr>
                </a:solidFill>
              </a:rPr>
              <a:t>Estonian </a:t>
            </a:r>
            <a:r>
              <a:rPr lang="et-EE" dirty="0" err="1" smtClean="0">
                <a:solidFill>
                  <a:schemeClr val="tx2">
                    <a:lumMod val="75000"/>
                  </a:schemeClr>
                </a:solidFill>
              </a:rPr>
              <a:t>Music</a:t>
            </a:r>
            <a:r>
              <a:rPr lang="et-E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tx2">
                    <a:lumMod val="75000"/>
                  </a:schemeClr>
                </a:solidFill>
              </a:rPr>
              <a:t>Schools</a:t>
            </a:r>
            <a:r>
              <a:rPr lang="et-E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tx2">
                    <a:lumMod val="75000"/>
                  </a:schemeClr>
                </a:solidFill>
              </a:rPr>
              <a:t>Union</a:t>
            </a:r>
            <a:endParaRPr lang="et-EE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t-EE" dirty="0" smtClean="0">
                <a:solidFill>
                  <a:schemeClr val="tx2">
                    <a:lumMod val="75000"/>
                  </a:schemeClr>
                </a:solidFill>
              </a:rPr>
              <a:t>Estonian </a:t>
            </a:r>
            <a:r>
              <a:rPr lang="et-EE" dirty="0" err="1" smtClean="0">
                <a:solidFill>
                  <a:schemeClr val="tx2">
                    <a:lumMod val="75000"/>
                  </a:schemeClr>
                </a:solidFill>
              </a:rPr>
              <a:t>Hobby</a:t>
            </a:r>
            <a:r>
              <a:rPr lang="et-E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t-EE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t-EE" dirty="0" err="1" smtClean="0">
                <a:solidFill>
                  <a:schemeClr val="tx2">
                    <a:lumMod val="75000"/>
                  </a:schemeClr>
                </a:solidFill>
              </a:rPr>
              <a:t>chools</a:t>
            </a:r>
            <a:r>
              <a:rPr lang="et-E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tx2">
                    <a:lumMod val="75000"/>
                  </a:schemeClr>
                </a:solidFill>
              </a:rPr>
              <a:t>Union</a:t>
            </a:r>
            <a:endParaRPr lang="et-EE" dirty="0">
              <a:solidFill>
                <a:schemeClr val="tx2">
                  <a:lumMod val="75000"/>
                </a:schemeClr>
              </a:solidFill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663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Estonian </a:t>
            </a:r>
            <a:r>
              <a:rPr lang="et-E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usic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chools</a:t>
            </a:r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Union</a:t>
            </a:r>
            <a:r>
              <a:rPr lang="et-E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(EML)</a:t>
            </a:r>
            <a:endParaRPr lang="et-EE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lnSpcReduction="10000"/>
          </a:bodyPr>
          <a:lstStyle/>
          <a:p>
            <a:r>
              <a:rPr lang="et-EE" dirty="0" err="1" smtClean="0">
                <a:solidFill>
                  <a:schemeClr val="tx2"/>
                </a:solidFill>
              </a:rPr>
              <a:t>non-profit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organisation</a:t>
            </a:r>
            <a:endParaRPr lang="et-EE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unites 95 music and arts schools all over Estonia</a:t>
            </a:r>
            <a:r>
              <a:rPr lang="et-EE" dirty="0" smtClean="0">
                <a:solidFill>
                  <a:schemeClr val="tx2"/>
                </a:solidFill>
              </a:rPr>
              <a:t> 	</a:t>
            </a:r>
            <a:r>
              <a:rPr lang="et-EE" sz="2200" dirty="0" smtClean="0">
                <a:solidFill>
                  <a:schemeClr val="tx2"/>
                </a:solidFill>
              </a:rPr>
              <a:t>(82% of m</a:t>
            </a:r>
            <a:r>
              <a:rPr lang="en-US" sz="2200" dirty="0" err="1" smtClean="0">
                <a:solidFill>
                  <a:schemeClr val="tx2"/>
                </a:solidFill>
              </a:rPr>
              <a:t>usic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and arts schools </a:t>
            </a:r>
            <a:r>
              <a:rPr lang="et-EE" sz="2200" dirty="0" err="1" smtClean="0">
                <a:solidFill>
                  <a:schemeClr val="tx2"/>
                </a:solidFill>
              </a:rPr>
              <a:t>with</a:t>
            </a:r>
            <a:r>
              <a:rPr lang="et-EE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music </a:t>
            </a:r>
            <a:r>
              <a:rPr lang="en-US" sz="2200" dirty="0">
                <a:solidFill>
                  <a:schemeClr val="tx2"/>
                </a:solidFill>
              </a:rPr>
              <a:t>related </a:t>
            </a:r>
            <a:r>
              <a:rPr lang="en-US" sz="2200" dirty="0" smtClean="0">
                <a:solidFill>
                  <a:schemeClr val="tx2"/>
                </a:solidFill>
              </a:rPr>
              <a:t>curriculums</a:t>
            </a:r>
            <a:r>
              <a:rPr lang="en-US" sz="2200" dirty="0">
                <a:solidFill>
                  <a:schemeClr val="tx2"/>
                </a:solidFill>
              </a:rPr>
              <a:t>) </a:t>
            </a:r>
            <a:endParaRPr lang="et-EE" sz="2200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students </a:t>
            </a:r>
            <a:r>
              <a:rPr lang="et-EE" dirty="0" err="1" smtClean="0">
                <a:solidFill>
                  <a:schemeClr val="tx2"/>
                </a:solidFill>
              </a:rPr>
              <a:t>in</a:t>
            </a:r>
            <a:r>
              <a:rPr lang="et-EE" dirty="0" smtClean="0">
                <a:solidFill>
                  <a:schemeClr val="tx2"/>
                </a:solidFill>
              </a:rPr>
              <a:t> t</a:t>
            </a:r>
            <a:r>
              <a:rPr lang="en-US" dirty="0" err="1" smtClean="0">
                <a:solidFill>
                  <a:schemeClr val="tx2"/>
                </a:solidFill>
              </a:rPr>
              <a:t>otal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t-EE" dirty="0" smtClean="0">
                <a:solidFill>
                  <a:schemeClr val="tx2"/>
                </a:solidFill>
              </a:rPr>
              <a:t>ca </a:t>
            </a:r>
            <a:r>
              <a:rPr lang="en-US" dirty="0" smtClean="0">
                <a:solidFill>
                  <a:schemeClr val="tx2"/>
                </a:solidFill>
              </a:rPr>
              <a:t>11 </a:t>
            </a:r>
            <a:r>
              <a:rPr lang="et-EE" dirty="0" smtClean="0">
                <a:solidFill>
                  <a:schemeClr val="tx2"/>
                </a:solidFill>
              </a:rPr>
              <a:t>000 </a:t>
            </a:r>
          </a:p>
          <a:p>
            <a:pPr marL="0" lvl="0" indent="0">
              <a:buNone/>
            </a:pPr>
            <a:r>
              <a:rPr lang="et-EE" sz="2200" dirty="0">
                <a:solidFill>
                  <a:schemeClr val="tx2"/>
                </a:solidFill>
              </a:rPr>
              <a:t>	</a:t>
            </a:r>
            <a:r>
              <a:rPr lang="et-EE" sz="2200" dirty="0" smtClean="0">
                <a:solidFill>
                  <a:schemeClr val="tx2"/>
                </a:solidFill>
              </a:rPr>
              <a:t>(5% of </a:t>
            </a:r>
            <a:r>
              <a:rPr lang="et-EE" sz="2200" dirty="0" err="1" smtClean="0">
                <a:solidFill>
                  <a:schemeClr val="tx2"/>
                </a:solidFill>
              </a:rPr>
              <a:t>population</a:t>
            </a:r>
            <a:r>
              <a:rPr lang="et-EE" sz="2200" dirty="0" smtClean="0">
                <a:solidFill>
                  <a:schemeClr val="tx2"/>
                </a:solidFill>
              </a:rPr>
              <a:t> </a:t>
            </a:r>
            <a:r>
              <a:rPr lang="et-EE" sz="2200" dirty="0" err="1" smtClean="0">
                <a:solidFill>
                  <a:schemeClr val="tx2"/>
                </a:solidFill>
              </a:rPr>
              <a:t>aged</a:t>
            </a:r>
            <a:r>
              <a:rPr lang="et-EE" sz="2200" dirty="0" smtClean="0">
                <a:solidFill>
                  <a:schemeClr val="tx2"/>
                </a:solidFill>
              </a:rPr>
              <a:t> 5-19)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0"/>
            <a:r>
              <a:rPr lang="en-US" dirty="0">
                <a:solidFill>
                  <a:schemeClr val="tx2"/>
                </a:solidFill>
              </a:rPr>
              <a:t>teachers </a:t>
            </a:r>
            <a:r>
              <a:rPr lang="et-EE" dirty="0" err="1" smtClean="0">
                <a:solidFill>
                  <a:schemeClr val="tx2"/>
                </a:solidFill>
              </a:rPr>
              <a:t>in</a:t>
            </a:r>
            <a:r>
              <a:rPr lang="et-EE" dirty="0" smtClean="0">
                <a:solidFill>
                  <a:schemeClr val="tx2"/>
                </a:solidFill>
              </a:rPr>
              <a:t> t</a:t>
            </a:r>
            <a:r>
              <a:rPr lang="en-US" dirty="0" err="1" smtClean="0">
                <a:solidFill>
                  <a:schemeClr val="tx2"/>
                </a:solidFill>
              </a:rPr>
              <a:t>otal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t-EE" dirty="0" smtClean="0">
                <a:solidFill>
                  <a:schemeClr val="tx2"/>
                </a:solidFill>
              </a:rPr>
              <a:t> ca 2000</a:t>
            </a:r>
          </a:p>
          <a:p>
            <a:pPr lvl="0"/>
            <a:r>
              <a:rPr lang="et-EE" dirty="0" err="1">
                <a:solidFill>
                  <a:schemeClr val="tx2"/>
                </a:solidFill>
              </a:rPr>
              <a:t>management</a:t>
            </a:r>
            <a:r>
              <a:rPr lang="et-EE" dirty="0">
                <a:solidFill>
                  <a:schemeClr val="tx2"/>
                </a:solidFill>
              </a:rPr>
              <a:t> </a:t>
            </a:r>
            <a:endParaRPr lang="et-EE" dirty="0" smtClean="0">
              <a:solidFill>
                <a:schemeClr val="tx2"/>
              </a:solidFill>
            </a:endParaRPr>
          </a:p>
          <a:p>
            <a:pPr lvl="1"/>
            <a:r>
              <a:rPr lang="et-EE" dirty="0" err="1" smtClean="0">
                <a:solidFill>
                  <a:schemeClr val="tx2"/>
                </a:solidFill>
              </a:rPr>
              <a:t>Central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level</a:t>
            </a:r>
            <a:r>
              <a:rPr lang="et-EE" dirty="0" smtClean="0">
                <a:solidFill>
                  <a:schemeClr val="tx2"/>
                </a:solidFill>
              </a:rPr>
              <a:t> (6 </a:t>
            </a:r>
            <a:r>
              <a:rPr lang="et-EE" dirty="0" err="1" smtClean="0">
                <a:solidFill>
                  <a:schemeClr val="tx2"/>
                </a:solidFill>
              </a:rPr>
              <a:t>board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members</a:t>
            </a:r>
            <a:r>
              <a:rPr lang="et-EE" dirty="0" smtClean="0">
                <a:solidFill>
                  <a:schemeClr val="tx2"/>
                </a:solidFill>
              </a:rPr>
              <a:t>) </a:t>
            </a:r>
            <a:endParaRPr lang="et-EE" dirty="0">
              <a:solidFill>
                <a:schemeClr val="tx2"/>
              </a:solidFill>
            </a:endParaRPr>
          </a:p>
          <a:p>
            <a:pPr lvl="1"/>
            <a:r>
              <a:rPr lang="et-EE" dirty="0" err="1" smtClean="0">
                <a:solidFill>
                  <a:schemeClr val="tx2"/>
                </a:solidFill>
              </a:rPr>
              <a:t>Regional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level</a:t>
            </a:r>
            <a:r>
              <a:rPr lang="et-EE" dirty="0" smtClean="0">
                <a:solidFill>
                  <a:schemeClr val="tx2"/>
                </a:solidFill>
              </a:rPr>
              <a:t> (6 </a:t>
            </a:r>
            <a:r>
              <a:rPr lang="et-EE" dirty="0" err="1" smtClean="0">
                <a:solidFill>
                  <a:schemeClr val="tx2"/>
                </a:solidFill>
              </a:rPr>
              <a:t>regions</a:t>
            </a:r>
            <a:r>
              <a:rPr lang="et-EE" dirty="0"/>
              <a:t>)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12463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t-EE" dirty="0" err="1" smtClean="0"/>
              <a:t>Regions</a:t>
            </a:r>
            <a:r>
              <a:rPr lang="et-EE" dirty="0" smtClean="0"/>
              <a:t> and </a:t>
            </a:r>
            <a:r>
              <a:rPr lang="et-EE" dirty="0" err="1" smtClean="0"/>
              <a:t>members</a:t>
            </a:r>
            <a:endParaRPr lang="et-EE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552450"/>
            <a:ext cx="9048750" cy="57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1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>
            <a:normAutofit/>
          </a:bodyPr>
          <a:lstStyle/>
          <a:p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Diversity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members</a:t>
            </a:r>
            <a:r>
              <a:rPr lang="et-EE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t-EE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lvl="0"/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secondary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level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music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schools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(Eller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College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, Otsa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College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and Tallinn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Music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High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rivate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sector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: 6 </a:t>
            </a:r>
            <a:endParaRPr lang="et-EE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Hobby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centers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: 9 </a:t>
            </a:r>
            <a:endParaRPr lang="et-EE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Music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arts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where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one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can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learn</a:t>
            </a:r>
            <a:endParaRPr lang="et-EE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folk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music</a:t>
            </a:r>
            <a:r>
              <a:rPr lang="et-EE" dirty="0">
                <a:solidFill>
                  <a:schemeClr val="accent1">
                    <a:lumMod val="75000"/>
                  </a:schemeClr>
                </a:solidFill>
              </a:rPr>
              <a:t>: 19</a:t>
            </a:r>
          </a:p>
          <a:p>
            <a:pPr lvl="1"/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op-jazz/rythm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music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: 10</a:t>
            </a:r>
          </a:p>
          <a:p>
            <a:pPr lvl="1"/>
            <a:r>
              <a:rPr lang="et-EE" dirty="0" err="1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et-EE" dirty="0" err="1" smtClean="0">
                <a:solidFill>
                  <a:schemeClr val="accent1">
                    <a:lumMod val="75000"/>
                  </a:schemeClr>
                </a:solidFill>
              </a:rPr>
              <a:t>ocal</a:t>
            </a:r>
            <a:r>
              <a:rPr lang="et-EE" dirty="0" smtClean="0">
                <a:solidFill>
                  <a:schemeClr val="accent1">
                    <a:lumMod val="75000"/>
                  </a:schemeClr>
                </a:solidFill>
              </a:rPr>
              <a:t>: 20.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9703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</a:t>
            </a:r>
            <a:r>
              <a:rPr lang="et-E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t-E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</a:t>
            </a:r>
            <a:r>
              <a:rPr lang="et-EE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schools</a:t>
            </a:r>
            <a:endParaRPr lang="et-EE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t-EE" b="1" dirty="0" err="1" smtClean="0">
                <a:solidFill>
                  <a:schemeClr val="tx2"/>
                </a:solidFill>
              </a:rPr>
              <a:t>Music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education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as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any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hobby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education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b="1" dirty="0" err="1" smtClean="0">
                <a:solidFill>
                  <a:schemeClr val="tx2"/>
                </a:solidFill>
              </a:rPr>
              <a:t>is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youth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field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b="1" dirty="0" err="1" smtClean="0">
                <a:solidFill>
                  <a:schemeClr val="tx2"/>
                </a:solidFill>
              </a:rPr>
              <a:t>theme</a:t>
            </a:r>
            <a:r>
              <a:rPr lang="et-EE" b="1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under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Ministry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of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Education</a:t>
            </a:r>
            <a:r>
              <a:rPr lang="et-EE" dirty="0" smtClean="0">
                <a:solidFill>
                  <a:schemeClr val="tx2"/>
                </a:solidFill>
              </a:rPr>
              <a:t> and </a:t>
            </a:r>
            <a:r>
              <a:rPr lang="et-EE" dirty="0" err="1" smtClean="0">
                <a:solidFill>
                  <a:schemeClr val="tx2"/>
                </a:solidFill>
              </a:rPr>
              <a:t>Research</a:t>
            </a:r>
            <a:r>
              <a:rPr lang="et-EE" dirty="0" smtClean="0">
                <a:solidFill>
                  <a:schemeClr val="tx2"/>
                </a:solidFill>
              </a:rPr>
              <a:t> &gt; </a:t>
            </a:r>
            <a:r>
              <a:rPr lang="et-EE" i="1" dirty="0" err="1" smtClean="0">
                <a:solidFill>
                  <a:schemeClr val="tx2"/>
                </a:solidFill>
              </a:rPr>
              <a:t>teacher</a:t>
            </a:r>
            <a:r>
              <a:rPr lang="et-EE" i="1" dirty="0" smtClean="0">
                <a:solidFill>
                  <a:schemeClr val="tx2"/>
                </a:solidFill>
              </a:rPr>
              <a:t> </a:t>
            </a:r>
            <a:r>
              <a:rPr lang="et-EE" i="1" dirty="0" err="1">
                <a:solidFill>
                  <a:schemeClr val="tx2"/>
                </a:solidFill>
              </a:rPr>
              <a:t>status</a:t>
            </a:r>
            <a:r>
              <a:rPr lang="et-EE" i="1" dirty="0">
                <a:solidFill>
                  <a:schemeClr val="tx2"/>
                </a:solidFill>
              </a:rPr>
              <a:t> and </a:t>
            </a:r>
            <a:r>
              <a:rPr lang="et-EE" i="1" dirty="0" err="1">
                <a:solidFill>
                  <a:schemeClr val="tx2"/>
                </a:solidFill>
              </a:rPr>
              <a:t>funding</a:t>
            </a:r>
            <a:r>
              <a:rPr lang="et-EE" i="1" dirty="0">
                <a:solidFill>
                  <a:schemeClr val="tx2"/>
                </a:solidFill>
              </a:rPr>
              <a:t> </a:t>
            </a:r>
            <a:r>
              <a:rPr lang="et-EE" i="1" dirty="0" err="1" smtClean="0">
                <a:solidFill>
                  <a:schemeClr val="tx2"/>
                </a:solidFill>
              </a:rPr>
              <a:t>issues</a:t>
            </a:r>
            <a:r>
              <a:rPr lang="et-EE" i="1" dirty="0" smtClean="0">
                <a:solidFill>
                  <a:schemeClr val="tx2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et-EE" i="1" dirty="0" smtClean="0">
                <a:solidFill>
                  <a:schemeClr val="tx2"/>
                </a:solidFill>
              </a:rPr>
              <a:t>- </a:t>
            </a:r>
            <a:r>
              <a:rPr lang="et-EE" dirty="0" err="1" smtClean="0">
                <a:solidFill>
                  <a:schemeClr val="tx2"/>
                </a:solidFill>
              </a:rPr>
              <a:t>Music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schools</a:t>
            </a:r>
            <a:r>
              <a:rPr lang="et-EE" dirty="0" smtClean="0">
                <a:solidFill>
                  <a:schemeClr val="tx2"/>
                </a:solidFill>
              </a:rPr>
              <a:t> are </a:t>
            </a:r>
            <a:r>
              <a:rPr lang="et-EE" dirty="0" err="1" smtClean="0">
                <a:solidFill>
                  <a:schemeClr val="tx2"/>
                </a:solidFill>
              </a:rPr>
              <a:t>funded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by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local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municipalities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</a:p>
          <a:p>
            <a:pPr marL="457200" lvl="1" indent="0">
              <a:buNone/>
            </a:pPr>
            <a:r>
              <a:rPr lang="et-EE" dirty="0" err="1" smtClean="0">
                <a:solidFill>
                  <a:schemeClr val="tx2"/>
                </a:solidFill>
              </a:rPr>
              <a:t>significant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differencies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between </a:t>
            </a:r>
            <a:r>
              <a:rPr lang="en-US" dirty="0">
                <a:solidFill>
                  <a:schemeClr val="tx2"/>
                </a:solidFill>
              </a:rPr>
              <a:t>the </a:t>
            </a:r>
            <a:r>
              <a:rPr lang="en-US" dirty="0" smtClean="0">
                <a:solidFill>
                  <a:schemeClr val="tx2"/>
                </a:solidFill>
              </a:rPr>
              <a:t>regions</a:t>
            </a:r>
            <a:r>
              <a:rPr lang="et-EE" dirty="0">
                <a:solidFill>
                  <a:schemeClr val="tx2"/>
                </a:solidFill>
              </a:rPr>
              <a:t>: </a:t>
            </a:r>
            <a:r>
              <a:rPr lang="et-EE" dirty="0" err="1" smtClean="0">
                <a:solidFill>
                  <a:schemeClr val="tx2"/>
                </a:solidFill>
              </a:rPr>
              <a:t>availability-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accessibilit</a:t>
            </a:r>
            <a:r>
              <a:rPr lang="et-EE" dirty="0" smtClean="0">
                <a:solidFill>
                  <a:schemeClr val="tx2"/>
                </a:solidFill>
              </a:rPr>
              <a:t> &gt; </a:t>
            </a:r>
            <a:r>
              <a:rPr lang="et-EE" dirty="0" err="1" smtClean="0">
                <a:solidFill>
                  <a:schemeClr val="tx2"/>
                </a:solidFill>
              </a:rPr>
              <a:t>transportation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shortage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of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qualified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staff</a:t>
            </a:r>
            <a:r>
              <a:rPr lang="et-EE" dirty="0" smtClean="0">
                <a:solidFill>
                  <a:schemeClr val="tx2"/>
                </a:solidFill>
              </a:rPr>
              <a:t>, </a:t>
            </a:r>
            <a:r>
              <a:rPr lang="et-EE" dirty="0" err="1" smtClean="0">
                <a:solidFill>
                  <a:schemeClr val="tx2"/>
                </a:solidFill>
              </a:rPr>
              <a:t>tuitution</a:t>
            </a:r>
            <a:r>
              <a:rPr lang="et-EE" dirty="0" smtClean="0">
                <a:solidFill>
                  <a:schemeClr val="tx2"/>
                </a:solidFill>
              </a:rPr>
              <a:t> fee paid </a:t>
            </a:r>
            <a:r>
              <a:rPr lang="et-EE" dirty="0" err="1" smtClean="0">
                <a:solidFill>
                  <a:schemeClr val="tx2"/>
                </a:solidFill>
              </a:rPr>
              <a:t>by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parents</a:t>
            </a:r>
            <a:r>
              <a:rPr lang="et-EE" dirty="0" smtClean="0">
                <a:solidFill>
                  <a:schemeClr val="tx2"/>
                </a:solidFill>
              </a:rPr>
              <a:t>;</a:t>
            </a:r>
          </a:p>
          <a:p>
            <a:pPr lvl="1">
              <a:buFontTx/>
              <a:buChar char="-"/>
            </a:pPr>
            <a:r>
              <a:rPr lang="et-EE" dirty="0" err="1" smtClean="0">
                <a:solidFill>
                  <a:schemeClr val="tx2"/>
                </a:solidFill>
              </a:rPr>
              <a:t>Salary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of</a:t>
            </a:r>
            <a:r>
              <a:rPr lang="et-EE" dirty="0" smtClean="0">
                <a:solidFill>
                  <a:schemeClr val="tx2"/>
                </a:solidFill>
              </a:rPr>
              <a:t> y</a:t>
            </a:r>
            <a:r>
              <a:rPr lang="en-US" dirty="0" err="1">
                <a:solidFill>
                  <a:schemeClr val="tx2"/>
                </a:solidFill>
              </a:rPr>
              <a:t>outh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field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employees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varie</a:t>
            </a:r>
            <a:r>
              <a:rPr lang="et-EE" dirty="0" smtClean="0">
                <a:solidFill>
                  <a:schemeClr val="tx2"/>
                </a:solidFill>
              </a:rPr>
              <a:t>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a lot</a:t>
            </a:r>
            <a:r>
              <a:rPr lang="et-EE" dirty="0">
                <a:solidFill>
                  <a:schemeClr val="tx2"/>
                </a:solidFill>
              </a:rPr>
              <a:t>, </a:t>
            </a:r>
            <a:r>
              <a:rPr lang="et-EE" dirty="0" err="1">
                <a:solidFill>
                  <a:schemeClr val="tx2"/>
                </a:solidFill>
              </a:rPr>
              <a:t>olny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4%</a:t>
            </a:r>
            <a:r>
              <a:rPr lang="et-EE" dirty="0">
                <a:solidFill>
                  <a:schemeClr val="tx2"/>
                </a:solidFill>
              </a:rPr>
              <a:t> of </a:t>
            </a:r>
            <a:r>
              <a:rPr lang="et-EE" dirty="0" err="1">
                <a:solidFill>
                  <a:schemeClr val="tx2"/>
                </a:solidFill>
              </a:rPr>
              <a:t>staff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earns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monthly</a:t>
            </a:r>
            <a:r>
              <a:rPr lang="et-EE" dirty="0">
                <a:solidFill>
                  <a:schemeClr val="tx2"/>
                </a:solidFill>
              </a:rPr>
              <a:t> </a:t>
            </a:r>
            <a:r>
              <a:rPr lang="et-EE" dirty="0" err="1">
                <a:solidFill>
                  <a:schemeClr val="tx2"/>
                </a:solidFill>
              </a:rPr>
              <a:t>more</a:t>
            </a:r>
            <a:r>
              <a:rPr lang="et-EE" dirty="0">
                <a:solidFill>
                  <a:schemeClr val="tx2"/>
                </a:solidFill>
              </a:rPr>
              <a:t> t</a:t>
            </a:r>
            <a:r>
              <a:rPr lang="en-US" dirty="0" err="1">
                <a:solidFill>
                  <a:schemeClr val="tx2"/>
                </a:solidFill>
              </a:rPr>
              <a:t>han</a:t>
            </a:r>
            <a:r>
              <a:rPr lang="en-US" dirty="0">
                <a:solidFill>
                  <a:schemeClr val="tx2"/>
                </a:solidFill>
              </a:rPr>
              <a:t> 1000 </a:t>
            </a:r>
            <a:r>
              <a:rPr lang="en-US" dirty="0" smtClean="0">
                <a:solidFill>
                  <a:schemeClr val="tx2"/>
                </a:solidFill>
              </a:rPr>
              <a:t>€</a:t>
            </a:r>
            <a:r>
              <a:rPr lang="et-EE" dirty="0" smtClean="0">
                <a:solidFill>
                  <a:schemeClr val="tx2"/>
                </a:solidFill>
              </a:rPr>
              <a:t> (2016);</a:t>
            </a:r>
          </a:p>
          <a:p>
            <a:pPr lvl="1">
              <a:buFontTx/>
              <a:buChar char="-"/>
            </a:pPr>
            <a:r>
              <a:rPr lang="et-EE" dirty="0" err="1" smtClean="0">
                <a:solidFill>
                  <a:schemeClr val="tx2"/>
                </a:solidFill>
              </a:rPr>
              <a:t>Teacher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education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system</a:t>
            </a:r>
            <a:r>
              <a:rPr lang="et-EE" dirty="0" smtClean="0">
                <a:solidFill>
                  <a:schemeClr val="tx2"/>
                </a:solidFill>
              </a:rPr>
              <a:t>: </a:t>
            </a:r>
            <a:r>
              <a:rPr lang="et-EE" dirty="0" err="1" smtClean="0">
                <a:solidFill>
                  <a:schemeClr val="tx2"/>
                </a:solidFill>
              </a:rPr>
              <a:t>state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granted</a:t>
            </a:r>
            <a:r>
              <a:rPr lang="et-EE" dirty="0" smtClean="0">
                <a:solidFill>
                  <a:schemeClr val="tx2"/>
                </a:solidFill>
              </a:rPr>
              <a:t> min </a:t>
            </a:r>
            <a:r>
              <a:rPr lang="et-EE" dirty="0" err="1" smtClean="0">
                <a:solidFill>
                  <a:schemeClr val="tx2"/>
                </a:solidFill>
              </a:rPr>
              <a:t>salary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is</a:t>
            </a:r>
            <a:r>
              <a:rPr lang="et-EE" dirty="0" smtClean="0">
                <a:solidFill>
                  <a:schemeClr val="tx2"/>
                </a:solidFill>
              </a:rPr>
              <a:t> 1000 </a:t>
            </a:r>
            <a:r>
              <a:rPr lang="en-US" dirty="0" smtClean="0">
                <a:solidFill>
                  <a:schemeClr val="tx2"/>
                </a:solidFill>
              </a:rPr>
              <a:t>€</a:t>
            </a:r>
            <a:r>
              <a:rPr lang="et-EE" dirty="0" smtClean="0">
                <a:solidFill>
                  <a:schemeClr val="tx2"/>
                </a:solidFill>
              </a:rPr>
              <a:t> (2017; </a:t>
            </a:r>
            <a:r>
              <a:rPr lang="et-EE" dirty="0" err="1" smtClean="0">
                <a:solidFill>
                  <a:schemeClr val="tx2"/>
                </a:solidFill>
              </a:rPr>
              <a:t>was</a:t>
            </a:r>
            <a:r>
              <a:rPr lang="et-EE" dirty="0" smtClean="0">
                <a:solidFill>
                  <a:schemeClr val="tx2"/>
                </a:solidFill>
              </a:rPr>
              <a:t> 958</a:t>
            </a:r>
            <a:r>
              <a:rPr lang="en-US" dirty="0" smtClean="0">
                <a:solidFill>
                  <a:schemeClr val="tx2"/>
                </a:solidFill>
              </a:rPr>
              <a:t> €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in</a:t>
            </a:r>
            <a:r>
              <a:rPr lang="et-EE" dirty="0" smtClean="0">
                <a:solidFill>
                  <a:schemeClr val="tx2"/>
                </a:solidFill>
              </a:rPr>
              <a:t> 2016)</a:t>
            </a:r>
          </a:p>
          <a:p>
            <a:pPr marL="457200" lvl="1" indent="0">
              <a:buNone/>
            </a:pPr>
            <a:endParaRPr lang="et-EE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et-EE" dirty="0" smtClean="0">
                <a:solidFill>
                  <a:schemeClr val="tx2"/>
                </a:solidFill>
              </a:rPr>
              <a:t>New </a:t>
            </a:r>
            <a:r>
              <a:rPr lang="et-EE" dirty="0" err="1" smtClean="0">
                <a:solidFill>
                  <a:schemeClr val="tx2"/>
                </a:solidFill>
              </a:rPr>
              <a:t>developments</a:t>
            </a:r>
            <a:r>
              <a:rPr lang="et-EE" dirty="0" smtClean="0">
                <a:solidFill>
                  <a:schemeClr val="tx2"/>
                </a:solidFill>
              </a:rPr>
              <a:t>: </a:t>
            </a:r>
            <a:r>
              <a:rPr lang="et-EE" dirty="0" err="1" smtClean="0">
                <a:solidFill>
                  <a:schemeClr val="tx2"/>
                </a:solidFill>
              </a:rPr>
              <a:t>additional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funding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by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state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for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hobby</a:t>
            </a:r>
            <a:r>
              <a:rPr lang="et-EE" dirty="0" smtClean="0">
                <a:solidFill>
                  <a:schemeClr val="tx2"/>
                </a:solidFill>
              </a:rPr>
              <a:t> </a:t>
            </a:r>
            <a:r>
              <a:rPr lang="et-EE" dirty="0" err="1" smtClean="0">
                <a:solidFill>
                  <a:schemeClr val="tx2"/>
                </a:solidFill>
              </a:rPr>
              <a:t>education</a:t>
            </a:r>
            <a:r>
              <a:rPr lang="et-EE" dirty="0" smtClean="0">
                <a:solidFill>
                  <a:schemeClr val="tx2"/>
                </a:solidFill>
              </a:rPr>
              <a:t> and </a:t>
            </a:r>
            <a:r>
              <a:rPr lang="et-EE" dirty="0" err="1" smtClean="0">
                <a:solidFill>
                  <a:schemeClr val="tx2"/>
                </a:solidFill>
              </a:rPr>
              <a:t>activities</a:t>
            </a:r>
            <a:r>
              <a:rPr lang="et-EE" dirty="0" smtClean="0">
                <a:solidFill>
                  <a:schemeClr val="tx2"/>
                </a:solidFill>
              </a:rPr>
              <a:t>:</a:t>
            </a:r>
          </a:p>
          <a:p>
            <a:pPr lvl="2">
              <a:buFontTx/>
              <a:buChar char="-"/>
            </a:pPr>
            <a:r>
              <a:rPr lang="et-EE" dirty="0" smtClean="0">
                <a:solidFill>
                  <a:schemeClr val="tx2"/>
                </a:solidFill>
              </a:rPr>
              <a:t>2018 – 15 mln </a:t>
            </a:r>
            <a:r>
              <a:rPr lang="en-US" dirty="0" smtClean="0">
                <a:solidFill>
                  <a:schemeClr val="tx2"/>
                </a:solidFill>
              </a:rPr>
              <a:t>€</a:t>
            </a:r>
            <a:endParaRPr lang="et-EE" dirty="0">
              <a:solidFill>
                <a:schemeClr val="tx2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08238" y="313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32025" y="313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32025" y="313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t-E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172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</a:t>
            </a:r>
            <a:r>
              <a:rPr lang="et-EE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wage</a:t>
            </a:r>
            <a:r>
              <a:rPr lang="et-EE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</a:t>
            </a:r>
            <a:r>
              <a:rPr lang="et-EE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EML </a:t>
            </a:r>
            <a:r>
              <a:rPr lang="et-EE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</a:t>
            </a:r>
            <a:r>
              <a:rPr lang="et-EE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t-EE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institutions</a:t>
            </a:r>
            <a:endParaRPr lang="et-EE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3612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4116</TotalTime>
  <Words>653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Estonian Music Schools Union</vt:lpstr>
      <vt:lpstr>Estonian population</vt:lpstr>
      <vt:lpstr>Regional statistics</vt:lpstr>
      <vt:lpstr>Co-ordinating institutions</vt:lpstr>
      <vt:lpstr>Estonian Music Schools Union (EML)</vt:lpstr>
      <vt:lpstr>Regions and members</vt:lpstr>
      <vt:lpstr>Diversity of members </vt:lpstr>
      <vt:lpstr>Funding of music schools</vt:lpstr>
      <vt:lpstr>Average wage in EML member institutions</vt:lpstr>
      <vt:lpstr>Need for instrument teachers in member institutions 2016</vt:lpstr>
      <vt:lpstr>Teachers age groups  in music and art schools</vt:lpstr>
      <vt:lpstr>Higher level educator institutions</vt:lpstr>
      <vt:lpstr>Main activities of EML</vt:lpstr>
      <vt:lpstr>Main activities of EML (2)</vt:lpstr>
      <vt:lpstr>EML basic financing</vt:lpstr>
      <vt:lpstr>PowerPoint Presentation</vt:lpstr>
      <vt:lpstr>Challenges and possibilities Internal</vt:lpstr>
      <vt:lpstr>External</vt:lpstr>
      <vt:lpstr>International</vt:lpstr>
      <vt:lpstr>PowerPoint Presentation</vt:lpstr>
    </vt:vector>
  </TitlesOfParts>
  <Company>Miina Härma Gümnaasium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Estonian Music Schools Union</dc:title>
  <dc:creator>Karin-Liis Haljaste</dc:creator>
  <cp:lastModifiedBy>Karin-Liis Haljaste</cp:lastModifiedBy>
  <cp:revision>78</cp:revision>
  <dcterms:created xsi:type="dcterms:W3CDTF">2017-02-03T12:28:04Z</dcterms:created>
  <dcterms:modified xsi:type="dcterms:W3CDTF">2017-03-29T16:14:37Z</dcterms:modified>
</cp:coreProperties>
</file>